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709" r:id="rId2"/>
    <p:sldId id="710" r:id="rId3"/>
    <p:sldId id="711" r:id="rId4"/>
    <p:sldId id="616" r:id="rId5"/>
    <p:sldId id="617" r:id="rId6"/>
    <p:sldId id="316" r:id="rId7"/>
    <p:sldId id="603" r:id="rId8"/>
    <p:sldId id="318" r:id="rId9"/>
    <p:sldId id="317" r:id="rId10"/>
    <p:sldId id="319" r:id="rId11"/>
    <p:sldId id="321" r:id="rId12"/>
    <p:sldId id="322" r:id="rId13"/>
    <p:sldId id="323" r:id="rId14"/>
    <p:sldId id="324" r:id="rId15"/>
    <p:sldId id="649" r:id="rId16"/>
    <p:sldId id="325" r:id="rId17"/>
    <p:sldId id="342" r:id="rId18"/>
    <p:sldId id="326" r:id="rId19"/>
    <p:sldId id="344" r:id="rId20"/>
    <p:sldId id="343" r:id="rId21"/>
    <p:sldId id="327" r:id="rId22"/>
    <p:sldId id="345" r:id="rId23"/>
    <p:sldId id="328" r:id="rId24"/>
    <p:sldId id="340" r:id="rId25"/>
    <p:sldId id="341" r:id="rId26"/>
    <p:sldId id="346" r:id="rId27"/>
    <p:sldId id="347" r:id="rId28"/>
    <p:sldId id="349" r:id="rId29"/>
    <p:sldId id="350" r:id="rId30"/>
    <p:sldId id="351" r:id="rId31"/>
    <p:sldId id="348" r:id="rId32"/>
    <p:sldId id="352" r:id="rId33"/>
    <p:sldId id="354" r:id="rId34"/>
    <p:sldId id="356" r:id="rId35"/>
    <p:sldId id="357" r:id="rId36"/>
    <p:sldId id="358" r:id="rId37"/>
    <p:sldId id="359" r:id="rId38"/>
    <p:sldId id="620" r:id="rId39"/>
    <p:sldId id="625" r:id="rId40"/>
    <p:sldId id="627" r:id="rId41"/>
    <p:sldId id="62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raddha Nahar" initials="SN" lastIdx="1" clrIdx="0">
    <p:extLst>
      <p:ext uri="{19B8F6BF-5375-455C-9EA6-DF929625EA0E}">
        <p15:presenceInfo xmlns:p15="http://schemas.microsoft.com/office/powerpoint/2012/main" userId="5f51f2723fa6eed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89346" autoAdjust="0"/>
  </p:normalViewPr>
  <p:slideViewPr>
    <p:cSldViewPr>
      <p:cViewPr varScale="1">
        <p:scale>
          <a:sx n="69" d="100"/>
          <a:sy n="69" d="100"/>
        </p:scale>
        <p:origin x="1277" y="77"/>
      </p:cViewPr>
      <p:guideLst>
        <p:guide orient="horz" pos="2160"/>
        <p:guide pos="2880"/>
      </p:guideLst>
    </p:cSldViewPr>
  </p:slideViewPr>
  <p:outlineViewPr>
    <p:cViewPr>
      <p:scale>
        <a:sx n="33" d="100"/>
        <a:sy n="33" d="100"/>
      </p:scale>
      <p:origin x="0" y="47172"/>
    </p:cViewPr>
  </p:outlineViewPr>
  <p:notesTextViewPr>
    <p:cViewPr>
      <p:scale>
        <a:sx n="1" d="1"/>
        <a:sy n="1" d="1"/>
      </p:scale>
      <p:origin x="0" y="0"/>
    </p:cViewPr>
  </p:notesTextViewPr>
  <p:sorterViewPr>
    <p:cViewPr>
      <p:scale>
        <a:sx n="100" d="100"/>
        <a:sy n="100" d="100"/>
      </p:scale>
      <p:origin x="0" y="-92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175496-46FC-4695-B20A-CC843B8BC54C}" type="doc">
      <dgm:prSet loTypeId="urn:microsoft.com/office/officeart/2005/8/layout/vList2" loCatId="list" qsTypeId="urn:microsoft.com/office/officeart/2005/8/quickstyle/simple1" qsCatId="simple" csTypeId="urn:microsoft.com/office/officeart/2005/8/colors/accent2_3" csCatId="accent2"/>
      <dgm:spPr/>
      <dgm:t>
        <a:bodyPr/>
        <a:lstStyle/>
        <a:p>
          <a:endParaRPr lang="en-IN"/>
        </a:p>
      </dgm:t>
    </dgm:pt>
    <dgm:pt modelId="{F05DE10F-03BE-4045-8C81-F73EFD36F135}">
      <dgm:prSet custT="1"/>
      <dgm:spPr/>
      <dgm:t>
        <a:bodyPr/>
        <a:lstStyle/>
        <a:p>
          <a:pPr algn="ctr" rtl="0"/>
          <a:r>
            <a:rPr lang="en-US" sz="2400"/>
            <a:t>Traditional root canal disinfectant (1979)</a:t>
          </a:r>
          <a:endParaRPr lang="en-IN" sz="2400"/>
        </a:p>
      </dgm:t>
    </dgm:pt>
    <dgm:pt modelId="{2502739A-C76A-48D4-A821-9E545CAABD7C}" type="parTrans" cxnId="{EA822094-C383-4677-A90C-B084A1F72962}">
      <dgm:prSet/>
      <dgm:spPr/>
      <dgm:t>
        <a:bodyPr/>
        <a:lstStyle/>
        <a:p>
          <a:pPr algn="ctr"/>
          <a:endParaRPr lang="en-IN" sz="2400"/>
        </a:p>
      </dgm:t>
    </dgm:pt>
    <dgm:pt modelId="{EB9AC750-635A-4F22-92F9-77FBAE9A2942}" type="sibTrans" cxnId="{EA822094-C383-4677-A90C-B084A1F72962}">
      <dgm:prSet/>
      <dgm:spPr/>
      <dgm:t>
        <a:bodyPr/>
        <a:lstStyle/>
        <a:p>
          <a:pPr algn="ctr"/>
          <a:endParaRPr lang="en-IN" sz="2400"/>
        </a:p>
      </dgm:t>
    </dgm:pt>
    <dgm:pt modelId="{3C980472-E14B-4A3F-8809-EA4EA117FADA}">
      <dgm:prSet custT="1"/>
      <dgm:spPr/>
      <dgm:t>
        <a:bodyPr/>
        <a:lstStyle/>
        <a:p>
          <a:pPr algn="ctr" rtl="0"/>
          <a:r>
            <a:rPr lang="en-US" sz="2400"/>
            <a:t>2% iodine in 4% potassium iodide</a:t>
          </a:r>
          <a:endParaRPr lang="en-IN" sz="2400"/>
        </a:p>
      </dgm:t>
    </dgm:pt>
    <dgm:pt modelId="{296B1179-198A-4AAD-8143-4850A0E34E12}" type="parTrans" cxnId="{FF681764-E311-45D3-823A-F66993987F04}">
      <dgm:prSet/>
      <dgm:spPr/>
      <dgm:t>
        <a:bodyPr/>
        <a:lstStyle/>
        <a:p>
          <a:pPr algn="ctr"/>
          <a:endParaRPr lang="en-IN" sz="2400"/>
        </a:p>
      </dgm:t>
    </dgm:pt>
    <dgm:pt modelId="{24694F12-D447-4289-8AFE-690AE4E4F2DF}" type="sibTrans" cxnId="{FF681764-E311-45D3-823A-F66993987F04}">
      <dgm:prSet/>
      <dgm:spPr/>
      <dgm:t>
        <a:bodyPr/>
        <a:lstStyle/>
        <a:p>
          <a:pPr algn="ctr"/>
          <a:endParaRPr lang="en-IN" sz="2400"/>
        </a:p>
      </dgm:t>
    </dgm:pt>
    <dgm:pt modelId="{9DF924E5-AD2A-46C0-81A6-6374E67123E7}" type="pres">
      <dgm:prSet presAssocID="{21175496-46FC-4695-B20A-CC843B8BC54C}" presName="linear" presStyleCnt="0">
        <dgm:presLayoutVars>
          <dgm:animLvl val="lvl"/>
          <dgm:resizeHandles val="exact"/>
        </dgm:presLayoutVars>
      </dgm:prSet>
      <dgm:spPr/>
    </dgm:pt>
    <dgm:pt modelId="{2F21BBD5-DD67-4094-85DE-3B57508298B9}" type="pres">
      <dgm:prSet presAssocID="{F05DE10F-03BE-4045-8C81-F73EFD36F135}" presName="parentText" presStyleLbl="node1" presStyleIdx="0" presStyleCnt="2">
        <dgm:presLayoutVars>
          <dgm:chMax val="0"/>
          <dgm:bulletEnabled val="1"/>
        </dgm:presLayoutVars>
      </dgm:prSet>
      <dgm:spPr/>
    </dgm:pt>
    <dgm:pt modelId="{D2159234-6CCA-49DC-B183-130A334D96AF}" type="pres">
      <dgm:prSet presAssocID="{EB9AC750-635A-4F22-92F9-77FBAE9A2942}" presName="spacer" presStyleCnt="0"/>
      <dgm:spPr/>
    </dgm:pt>
    <dgm:pt modelId="{2BACAD4C-3F2F-4365-8104-6A741E59097F}" type="pres">
      <dgm:prSet presAssocID="{3C980472-E14B-4A3F-8809-EA4EA117FADA}" presName="parentText" presStyleLbl="node1" presStyleIdx="1" presStyleCnt="2">
        <dgm:presLayoutVars>
          <dgm:chMax val="0"/>
          <dgm:bulletEnabled val="1"/>
        </dgm:presLayoutVars>
      </dgm:prSet>
      <dgm:spPr/>
    </dgm:pt>
  </dgm:ptLst>
  <dgm:cxnLst>
    <dgm:cxn modelId="{EC65BC1D-0DDB-4936-A9C3-5B3B86C2359C}" type="presOf" srcId="{3C980472-E14B-4A3F-8809-EA4EA117FADA}" destId="{2BACAD4C-3F2F-4365-8104-6A741E59097F}" srcOrd="0" destOrd="0" presId="urn:microsoft.com/office/officeart/2005/8/layout/vList2"/>
    <dgm:cxn modelId="{3928D738-AC95-4B45-877D-3A87F67C324F}" type="presOf" srcId="{21175496-46FC-4695-B20A-CC843B8BC54C}" destId="{9DF924E5-AD2A-46C0-81A6-6374E67123E7}" srcOrd="0" destOrd="0" presId="urn:microsoft.com/office/officeart/2005/8/layout/vList2"/>
    <dgm:cxn modelId="{FF681764-E311-45D3-823A-F66993987F04}" srcId="{21175496-46FC-4695-B20A-CC843B8BC54C}" destId="{3C980472-E14B-4A3F-8809-EA4EA117FADA}" srcOrd="1" destOrd="0" parTransId="{296B1179-198A-4AAD-8143-4850A0E34E12}" sibTransId="{24694F12-D447-4289-8AFE-690AE4E4F2DF}"/>
    <dgm:cxn modelId="{5267C146-326A-496C-A334-7B2DF9F39C44}" type="presOf" srcId="{F05DE10F-03BE-4045-8C81-F73EFD36F135}" destId="{2F21BBD5-DD67-4094-85DE-3B57508298B9}" srcOrd="0" destOrd="0" presId="urn:microsoft.com/office/officeart/2005/8/layout/vList2"/>
    <dgm:cxn modelId="{EA822094-C383-4677-A90C-B084A1F72962}" srcId="{21175496-46FC-4695-B20A-CC843B8BC54C}" destId="{F05DE10F-03BE-4045-8C81-F73EFD36F135}" srcOrd="0" destOrd="0" parTransId="{2502739A-C76A-48D4-A821-9E545CAABD7C}" sibTransId="{EB9AC750-635A-4F22-92F9-77FBAE9A2942}"/>
    <dgm:cxn modelId="{3E513EF2-53D5-4765-8C05-170B4CD3F26A}" type="presParOf" srcId="{9DF924E5-AD2A-46C0-81A6-6374E67123E7}" destId="{2F21BBD5-DD67-4094-85DE-3B57508298B9}" srcOrd="0" destOrd="0" presId="urn:microsoft.com/office/officeart/2005/8/layout/vList2"/>
    <dgm:cxn modelId="{5277C7A8-308B-41E6-81E8-C530435A0ECE}" type="presParOf" srcId="{9DF924E5-AD2A-46C0-81A6-6374E67123E7}" destId="{D2159234-6CCA-49DC-B183-130A334D96AF}" srcOrd="1" destOrd="0" presId="urn:microsoft.com/office/officeart/2005/8/layout/vList2"/>
    <dgm:cxn modelId="{7015C949-BF8C-4F29-B160-081797CA949E}" type="presParOf" srcId="{9DF924E5-AD2A-46C0-81A6-6374E67123E7}" destId="{2BACAD4C-3F2F-4365-8104-6A741E59097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714609F-6A95-45A4-B784-720EA8B183F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83BB5EF5-1D85-4DFA-9110-69AD4249379F}">
      <dgm:prSet/>
      <dgm:spPr/>
      <dgm:t>
        <a:bodyPr/>
        <a:lstStyle/>
        <a:p>
          <a:pPr rtl="0"/>
          <a:r>
            <a:rPr lang="en-US"/>
            <a:t>EDTA solution seems to be limited in its ability to demineralise because each relatively large chelator molecule can only bind a single calcium ion. When all molecules are bound, the reaction stops. </a:t>
          </a:r>
          <a:endParaRPr lang="en-IN"/>
        </a:p>
      </dgm:t>
    </dgm:pt>
    <dgm:pt modelId="{D349324A-1922-4612-8FBF-B3BABEF26233}" type="parTrans" cxnId="{B658A287-0D84-4ADB-A8F7-15D7EBF9B1E1}">
      <dgm:prSet/>
      <dgm:spPr/>
      <dgm:t>
        <a:bodyPr/>
        <a:lstStyle/>
        <a:p>
          <a:endParaRPr lang="en-IN"/>
        </a:p>
      </dgm:t>
    </dgm:pt>
    <dgm:pt modelId="{FF120B97-D39B-4760-8BC5-8267B3CF81EE}" type="sibTrans" cxnId="{B658A287-0D84-4ADB-A8F7-15D7EBF9B1E1}">
      <dgm:prSet/>
      <dgm:spPr/>
      <dgm:t>
        <a:bodyPr/>
        <a:lstStyle/>
        <a:p>
          <a:endParaRPr lang="en-IN"/>
        </a:p>
      </dgm:t>
    </dgm:pt>
    <dgm:pt modelId="{D56CDD69-13FF-46CF-9BF0-8EF5FE0E47FB}">
      <dgm:prSet/>
      <dgm:spPr/>
      <dgm:t>
        <a:bodyPr/>
        <a:lstStyle/>
        <a:p>
          <a:pPr rtl="0"/>
          <a:r>
            <a:rPr lang="en-US"/>
            <a:t>The effect of chelators depends on the width of the root canal and that only an insufficient amount of active substances can be introduced into the narrow canals. </a:t>
          </a:r>
          <a:endParaRPr lang="en-IN"/>
        </a:p>
      </dgm:t>
    </dgm:pt>
    <dgm:pt modelId="{C7BAD844-BEB9-4F1C-8DDE-CD742B009183}" type="parTrans" cxnId="{3AF7391E-433A-4CE8-B39E-A0C4B6403EE1}">
      <dgm:prSet/>
      <dgm:spPr/>
      <dgm:t>
        <a:bodyPr/>
        <a:lstStyle/>
        <a:p>
          <a:endParaRPr lang="en-IN"/>
        </a:p>
      </dgm:t>
    </dgm:pt>
    <dgm:pt modelId="{F5453D4E-2ECA-43BE-8DF8-F155B9678A2E}" type="sibTrans" cxnId="{3AF7391E-433A-4CE8-B39E-A0C4B6403EE1}">
      <dgm:prSet/>
      <dgm:spPr/>
      <dgm:t>
        <a:bodyPr/>
        <a:lstStyle/>
        <a:p>
          <a:endParaRPr lang="en-IN"/>
        </a:p>
      </dgm:t>
    </dgm:pt>
    <dgm:pt modelId="{BB8BBD1A-AEB5-4088-B142-B047B3921C82}" type="pres">
      <dgm:prSet presAssocID="{2714609F-6A95-45A4-B784-720EA8B183F8}" presName="linear" presStyleCnt="0">
        <dgm:presLayoutVars>
          <dgm:animLvl val="lvl"/>
          <dgm:resizeHandles val="exact"/>
        </dgm:presLayoutVars>
      </dgm:prSet>
      <dgm:spPr/>
    </dgm:pt>
    <dgm:pt modelId="{94C42676-E3EB-4B64-9861-F4C3F878BCD7}" type="pres">
      <dgm:prSet presAssocID="{83BB5EF5-1D85-4DFA-9110-69AD4249379F}" presName="parentText" presStyleLbl="node1" presStyleIdx="0" presStyleCnt="2">
        <dgm:presLayoutVars>
          <dgm:chMax val="0"/>
          <dgm:bulletEnabled val="1"/>
        </dgm:presLayoutVars>
      </dgm:prSet>
      <dgm:spPr/>
    </dgm:pt>
    <dgm:pt modelId="{2CBA1F85-363D-4811-881A-702CD9366033}" type="pres">
      <dgm:prSet presAssocID="{FF120B97-D39B-4760-8BC5-8267B3CF81EE}" presName="spacer" presStyleCnt="0"/>
      <dgm:spPr/>
    </dgm:pt>
    <dgm:pt modelId="{5F5339AB-0323-4ACC-9353-979F2734A9C0}" type="pres">
      <dgm:prSet presAssocID="{D56CDD69-13FF-46CF-9BF0-8EF5FE0E47FB}" presName="parentText" presStyleLbl="node1" presStyleIdx="1" presStyleCnt="2">
        <dgm:presLayoutVars>
          <dgm:chMax val="0"/>
          <dgm:bulletEnabled val="1"/>
        </dgm:presLayoutVars>
      </dgm:prSet>
      <dgm:spPr/>
    </dgm:pt>
  </dgm:ptLst>
  <dgm:cxnLst>
    <dgm:cxn modelId="{3AF7391E-433A-4CE8-B39E-A0C4B6403EE1}" srcId="{2714609F-6A95-45A4-B784-720EA8B183F8}" destId="{D56CDD69-13FF-46CF-9BF0-8EF5FE0E47FB}" srcOrd="1" destOrd="0" parTransId="{C7BAD844-BEB9-4F1C-8DDE-CD742B009183}" sibTransId="{F5453D4E-2ECA-43BE-8DF8-F155B9678A2E}"/>
    <dgm:cxn modelId="{A66A3F47-0E56-40DE-8AA2-D5A0D9942E90}" type="presOf" srcId="{D56CDD69-13FF-46CF-9BF0-8EF5FE0E47FB}" destId="{5F5339AB-0323-4ACC-9353-979F2734A9C0}" srcOrd="0" destOrd="0" presId="urn:microsoft.com/office/officeart/2005/8/layout/vList2"/>
    <dgm:cxn modelId="{49974E85-3421-4048-B85F-AA39D722C067}" type="presOf" srcId="{83BB5EF5-1D85-4DFA-9110-69AD4249379F}" destId="{94C42676-E3EB-4B64-9861-F4C3F878BCD7}" srcOrd="0" destOrd="0" presId="urn:microsoft.com/office/officeart/2005/8/layout/vList2"/>
    <dgm:cxn modelId="{B658A287-0D84-4ADB-A8F7-15D7EBF9B1E1}" srcId="{2714609F-6A95-45A4-B784-720EA8B183F8}" destId="{83BB5EF5-1D85-4DFA-9110-69AD4249379F}" srcOrd="0" destOrd="0" parTransId="{D349324A-1922-4612-8FBF-B3BABEF26233}" sibTransId="{FF120B97-D39B-4760-8BC5-8267B3CF81EE}"/>
    <dgm:cxn modelId="{FD9D52EE-6D08-4640-9E70-A7F4DDA5DD34}" type="presOf" srcId="{2714609F-6A95-45A4-B784-720EA8B183F8}" destId="{BB8BBD1A-AEB5-4088-B142-B047B3921C82}" srcOrd="0" destOrd="0" presId="urn:microsoft.com/office/officeart/2005/8/layout/vList2"/>
    <dgm:cxn modelId="{55ED760A-245F-4A87-870F-78CB3B44CD49}" type="presParOf" srcId="{BB8BBD1A-AEB5-4088-B142-B047B3921C82}" destId="{94C42676-E3EB-4B64-9861-F4C3F878BCD7}" srcOrd="0" destOrd="0" presId="urn:microsoft.com/office/officeart/2005/8/layout/vList2"/>
    <dgm:cxn modelId="{DB674170-62CC-4F9D-8AC2-7EA0200CD3B7}" type="presParOf" srcId="{BB8BBD1A-AEB5-4088-B142-B047B3921C82}" destId="{2CBA1F85-363D-4811-881A-702CD9366033}" srcOrd="1" destOrd="0" presId="urn:microsoft.com/office/officeart/2005/8/layout/vList2"/>
    <dgm:cxn modelId="{6722B677-A405-4500-8A0D-9D75BA00F21A}" type="presParOf" srcId="{BB8BBD1A-AEB5-4088-B142-B047B3921C82}" destId="{5F5339AB-0323-4ACC-9353-979F2734A9C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52906B-66ED-4EB6-AD37-162C3E3718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60699522-0D28-48E6-A1EE-968BBE025786}">
      <dgm:prSet/>
      <dgm:spPr/>
      <dgm:t>
        <a:bodyPr/>
        <a:lstStyle/>
        <a:p>
          <a:pPr algn="ctr" rtl="0"/>
          <a:r>
            <a:rPr lang="en-US" dirty="0"/>
            <a:t>sulfhydryl groups of bacterial enzymes</a:t>
          </a:r>
          <a:endParaRPr lang="en-IN" dirty="0"/>
        </a:p>
      </dgm:t>
    </dgm:pt>
    <dgm:pt modelId="{F99BBF81-908F-4C57-81C5-BDECD3F2616F}" type="parTrans" cxnId="{24C9C106-FB42-431F-8591-03A3B60C4631}">
      <dgm:prSet/>
      <dgm:spPr/>
      <dgm:t>
        <a:bodyPr/>
        <a:lstStyle/>
        <a:p>
          <a:pPr algn="ctr"/>
          <a:endParaRPr lang="en-IN"/>
        </a:p>
      </dgm:t>
    </dgm:pt>
    <dgm:pt modelId="{F9790B4D-6D88-43A2-8249-954989BCCADD}" type="sibTrans" cxnId="{24C9C106-FB42-431F-8591-03A3B60C4631}">
      <dgm:prSet/>
      <dgm:spPr/>
      <dgm:t>
        <a:bodyPr/>
        <a:lstStyle/>
        <a:p>
          <a:pPr algn="ctr"/>
          <a:endParaRPr lang="en-IN"/>
        </a:p>
      </dgm:t>
    </dgm:pt>
    <dgm:pt modelId="{D5803683-0145-43B1-A70B-7E0E030A3D73}">
      <dgm:prSet/>
      <dgm:spPr/>
      <dgm:t>
        <a:bodyPr/>
        <a:lstStyle/>
        <a:p>
          <a:pPr algn="ctr" rtl="0"/>
          <a:r>
            <a:rPr lang="en-US" dirty="0"/>
            <a:t>cleaving disulfide bonds</a:t>
          </a:r>
          <a:endParaRPr lang="en-IN" dirty="0"/>
        </a:p>
      </dgm:t>
    </dgm:pt>
    <dgm:pt modelId="{956AD2B5-0E6E-40DD-8F95-E6373640F984}" type="parTrans" cxnId="{22748BCC-CD3E-4417-AB37-45634D5EBEE6}">
      <dgm:prSet/>
      <dgm:spPr/>
      <dgm:t>
        <a:bodyPr/>
        <a:lstStyle/>
        <a:p>
          <a:pPr algn="ctr"/>
          <a:endParaRPr lang="en-IN"/>
        </a:p>
      </dgm:t>
    </dgm:pt>
    <dgm:pt modelId="{5B7261E2-7F91-4B9F-92C7-8F63ACBFD9E4}" type="sibTrans" cxnId="{22748BCC-CD3E-4417-AB37-45634D5EBEE6}">
      <dgm:prSet/>
      <dgm:spPr/>
      <dgm:t>
        <a:bodyPr/>
        <a:lstStyle/>
        <a:p>
          <a:pPr algn="ctr"/>
          <a:endParaRPr lang="en-IN"/>
        </a:p>
      </dgm:t>
    </dgm:pt>
    <dgm:pt modelId="{E934464D-75FC-4A5B-B09F-C25F27D698A8}">
      <dgm:prSet/>
      <dgm:spPr/>
      <dgm:t>
        <a:bodyPr/>
        <a:lstStyle/>
        <a:p>
          <a:pPr algn="ctr" rtl="0"/>
          <a:r>
            <a:rPr lang="en-US" dirty="0"/>
            <a:t>Combinations of IKI and CHX may be able to kill calcium hydroxide-resistant bacteria more efficiently</a:t>
          </a:r>
          <a:endParaRPr lang="en-IN" dirty="0"/>
        </a:p>
      </dgm:t>
    </dgm:pt>
    <dgm:pt modelId="{94BA3771-5EF8-4CC4-9365-AC4099C543FA}" type="parTrans" cxnId="{327BFF4C-8D2D-47CE-9A2E-58211D4B6A4B}">
      <dgm:prSet/>
      <dgm:spPr/>
      <dgm:t>
        <a:bodyPr/>
        <a:lstStyle/>
        <a:p>
          <a:pPr algn="ctr"/>
          <a:endParaRPr lang="en-IN"/>
        </a:p>
      </dgm:t>
    </dgm:pt>
    <dgm:pt modelId="{47511A5B-8A57-4400-B4AF-F15EAB6A23EC}" type="sibTrans" cxnId="{327BFF4C-8D2D-47CE-9A2E-58211D4B6A4B}">
      <dgm:prSet/>
      <dgm:spPr/>
      <dgm:t>
        <a:bodyPr/>
        <a:lstStyle/>
        <a:p>
          <a:pPr algn="ctr"/>
          <a:endParaRPr lang="en-IN"/>
        </a:p>
      </dgm:t>
    </dgm:pt>
    <dgm:pt modelId="{AD59F376-C8C2-4B37-A7D8-DA7FE9B398FA}">
      <dgm:prSet/>
      <dgm:spPr/>
      <dgm:t>
        <a:bodyPr/>
        <a:lstStyle/>
        <a:p>
          <a:pPr algn="ctr" rtl="0"/>
          <a:endParaRPr lang="en-IN" dirty="0"/>
        </a:p>
      </dgm:t>
    </dgm:pt>
    <dgm:pt modelId="{F6FF532C-8859-447E-BFDA-C61E5308BDFB}" type="parTrans" cxnId="{7E290718-F438-43D9-B111-6CDF1C03894E}">
      <dgm:prSet/>
      <dgm:spPr/>
      <dgm:t>
        <a:bodyPr/>
        <a:lstStyle/>
        <a:p>
          <a:endParaRPr lang="en-IN"/>
        </a:p>
      </dgm:t>
    </dgm:pt>
    <dgm:pt modelId="{9F2D75CA-CEBF-43EF-BE81-651F06EAD7B2}" type="sibTrans" cxnId="{7E290718-F438-43D9-B111-6CDF1C03894E}">
      <dgm:prSet/>
      <dgm:spPr/>
      <dgm:t>
        <a:bodyPr/>
        <a:lstStyle/>
        <a:p>
          <a:endParaRPr lang="en-IN"/>
        </a:p>
      </dgm:t>
    </dgm:pt>
    <dgm:pt modelId="{6A2C8C77-50EA-4AD0-8CCC-44F09064307C}" type="pres">
      <dgm:prSet presAssocID="{BA52906B-66ED-4EB6-AD37-162C3E3718AE}" presName="linear" presStyleCnt="0">
        <dgm:presLayoutVars>
          <dgm:animLvl val="lvl"/>
          <dgm:resizeHandles val="exact"/>
        </dgm:presLayoutVars>
      </dgm:prSet>
      <dgm:spPr/>
    </dgm:pt>
    <dgm:pt modelId="{DC81EB97-E8F6-4074-9AD6-A52FC9C00F87}" type="pres">
      <dgm:prSet presAssocID="{60699522-0D28-48E6-A1EE-968BBE025786}" presName="parentText" presStyleLbl="node1" presStyleIdx="0" presStyleCnt="2">
        <dgm:presLayoutVars>
          <dgm:chMax val="0"/>
          <dgm:bulletEnabled val="1"/>
        </dgm:presLayoutVars>
      </dgm:prSet>
      <dgm:spPr/>
    </dgm:pt>
    <dgm:pt modelId="{69BA2C7E-4ABA-4134-A89A-1618CA649659}" type="pres">
      <dgm:prSet presAssocID="{F9790B4D-6D88-43A2-8249-954989BCCADD}" presName="spacer" presStyleCnt="0"/>
      <dgm:spPr/>
    </dgm:pt>
    <dgm:pt modelId="{50833D1A-E93D-43D5-8DF5-090F0494CA9D}" type="pres">
      <dgm:prSet presAssocID="{D5803683-0145-43B1-A70B-7E0E030A3D73}" presName="parentText" presStyleLbl="node1" presStyleIdx="1" presStyleCnt="2">
        <dgm:presLayoutVars>
          <dgm:chMax val="0"/>
          <dgm:bulletEnabled val="1"/>
        </dgm:presLayoutVars>
      </dgm:prSet>
      <dgm:spPr/>
    </dgm:pt>
    <dgm:pt modelId="{B239701C-2460-4C24-99AD-168F7DB662C7}" type="pres">
      <dgm:prSet presAssocID="{D5803683-0145-43B1-A70B-7E0E030A3D73}" presName="childText" presStyleLbl="revTx" presStyleIdx="0" presStyleCnt="1">
        <dgm:presLayoutVars>
          <dgm:bulletEnabled val="1"/>
        </dgm:presLayoutVars>
      </dgm:prSet>
      <dgm:spPr/>
    </dgm:pt>
  </dgm:ptLst>
  <dgm:cxnLst>
    <dgm:cxn modelId="{24C9C106-FB42-431F-8591-03A3B60C4631}" srcId="{BA52906B-66ED-4EB6-AD37-162C3E3718AE}" destId="{60699522-0D28-48E6-A1EE-968BBE025786}" srcOrd="0" destOrd="0" parTransId="{F99BBF81-908F-4C57-81C5-BDECD3F2616F}" sibTransId="{F9790B4D-6D88-43A2-8249-954989BCCADD}"/>
    <dgm:cxn modelId="{C030400C-4C72-4230-B957-FDF1EF780D78}" type="presOf" srcId="{E934464D-75FC-4A5B-B09F-C25F27D698A8}" destId="{B239701C-2460-4C24-99AD-168F7DB662C7}" srcOrd="0" destOrd="1" presId="urn:microsoft.com/office/officeart/2005/8/layout/vList2"/>
    <dgm:cxn modelId="{6DF9DB13-2D42-44E6-AE97-EEE9314C9E8A}" type="presOf" srcId="{AD59F376-C8C2-4B37-A7D8-DA7FE9B398FA}" destId="{B239701C-2460-4C24-99AD-168F7DB662C7}" srcOrd="0" destOrd="0" presId="urn:microsoft.com/office/officeart/2005/8/layout/vList2"/>
    <dgm:cxn modelId="{EEDE9114-51F4-4FF1-BAE1-33E105EB7E78}" type="presOf" srcId="{D5803683-0145-43B1-A70B-7E0E030A3D73}" destId="{50833D1A-E93D-43D5-8DF5-090F0494CA9D}" srcOrd="0" destOrd="0" presId="urn:microsoft.com/office/officeart/2005/8/layout/vList2"/>
    <dgm:cxn modelId="{7E290718-F438-43D9-B111-6CDF1C03894E}" srcId="{D5803683-0145-43B1-A70B-7E0E030A3D73}" destId="{AD59F376-C8C2-4B37-A7D8-DA7FE9B398FA}" srcOrd="0" destOrd="0" parTransId="{F6FF532C-8859-447E-BFDA-C61E5308BDFB}" sibTransId="{9F2D75CA-CEBF-43EF-BE81-651F06EAD7B2}"/>
    <dgm:cxn modelId="{D1887D2B-00DF-4C41-AAD4-099EF9DE279B}" type="presOf" srcId="{BA52906B-66ED-4EB6-AD37-162C3E3718AE}" destId="{6A2C8C77-50EA-4AD0-8CCC-44F09064307C}" srcOrd="0" destOrd="0" presId="urn:microsoft.com/office/officeart/2005/8/layout/vList2"/>
    <dgm:cxn modelId="{327BFF4C-8D2D-47CE-9A2E-58211D4B6A4B}" srcId="{D5803683-0145-43B1-A70B-7E0E030A3D73}" destId="{E934464D-75FC-4A5B-B09F-C25F27D698A8}" srcOrd="1" destOrd="0" parTransId="{94BA3771-5EF8-4CC4-9365-AC4099C543FA}" sibTransId="{47511A5B-8A57-4400-B4AF-F15EAB6A23EC}"/>
    <dgm:cxn modelId="{084A1A71-140E-49CC-841A-8A828463234A}" type="presOf" srcId="{60699522-0D28-48E6-A1EE-968BBE025786}" destId="{DC81EB97-E8F6-4074-9AD6-A52FC9C00F87}" srcOrd="0" destOrd="0" presId="urn:microsoft.com/office/officeart/2005/8/layout/vList2"/>
    <dgm:cxn modelId="{22748BCC-CD3E-4417-AB37-45634D5EBEE6}" srcId="{BA52906B-66ED-4EB6-AD37-162C3E3718AE}" destId="{D5803683-0145-43B1-A70B-7E0E030A3D73}" srcOrd="1" destOrd="0" parTransId="{956AD2B5-0E6E-40DD-8F95-E6373640F984}" sibTransId="{5B7261E2-7F91-4B9F-92C7-8F63ACBFD9E4}"/>
    <dgm:cxn modelId="{BAFCDD2A-6ECC-47C5-92A5-20E04ACD6084}" type="presParOf" srcId="{6A2C8C77-50EA-4AD0-8CCC-44F09064307C}" destId="{DC81EB97-E8F6-4074-9AD6-A52FC9C00F87}" srcOrd="0" destOrd="0" presId="urn:microsoft.com/office/officeart/2005/8/layout/vList2"/>
    <dgm:cxn modelId="{56C383AB-2DBD-4234-AB34-AB435696D321}" type="presParOf" srcId="{6A2C8C77-50EA-4AD0-8CCC-44F09064307C}" destId="{69BA2C7E-4ABA-4134-A89A-1618CA649659}" srcOrd="1" destOrd="0" presId="urn:microsoft.com/office/officeart/2005/8/layout/vList2"/>
    <dgm:cxn modelId="{B28B4599-1ADF-4606-8EAB-DF95666EACCA}" type="presParOf" srcId="{6A2C8C77-50EA-4AD0-8CCC-44F09064307C}" destId="{50833D1A-E93D-43D5-8DF5-090F0494CA9D}" srcOrd="2" destOrd="0" presId="urn:microsoft.com/office/officeart/2005/8/layout/vList2"/>
    <dgm:cxn modelId="{D892C6A5-24C4-42CA-9692-55573704B747}" type="presParOf" srcId="{6A2C8C77-50EA-4AD0-8CCC-44F09064307C}" destId="{B239701C-2460-4C24-99AD-168F7DB662C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ADE311-5A8F-469D-BAD5-2AA0814FD55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E9985A46-30D1-4629-8A32-6DF7C5840420}">
      <dgm:prSet/>
      <dgm:spPr/>
      <dgm:t>
        <a:bodyPr/>
        <a:lstStyle/>
        <a:p>
          <a:pPr rtl="0"/>
          <a:r>
            <a:rPr lang="en-US"/>
            <a:t>Molander et al suggested that irrigation with 5 % IPI before Ca(OH)2 medication did not have an effect on the overall antimicrobial power </a:t>
          </a:r>
          <a:endParaRPr lang="en-IN"/>
        </a:p>
      </dgm:t>
    </dgm:pt>
    <dgm:pt modelId="{AFDFECE1-BB70-473D-B8A1-4FB286B2E9CC}" type="parTrans" cxnId="{2414D2FC-2350-4F93-81C5-E742164253DA}">
      <dgm:prSet/>
      <dgm:spPr/>
      <dgm:t>
        <a:bodyPr/>
        <a:lstStyle/>
        <a:p>
          <a:endParaRPr lang="en-IN"/>
        </a:p>
      </dgm:t>
    </dgm:pt>
    <dgm:pt modelId="{88FB3EE4-C8CB-4BBC-A3A6-440F40EB366B}" type="sibTrans" cxnId="{2414D2FC-2350-4F93-81C5-E742164253DA}">
      <dgm:prSet/>
      <dgm:spPr/>
      <dgm:t>
        <a:bodyPr/>
        <a:lstStyle/>
        <a:p>
          <a:endParaRPr lang="en-IN"/>
        </a:p>
      </dgm:t>
    </dgm:pt>
    <dgm:pt modelId="{E028FD28-C5DE-4192-B42D-EAB32B1BDC9B}">
      <dgm:prSet/>
      <dgm:spPr/>
      <dgm:t>
        <a:bodyPr/>
        <a:lstStyle/>
        <a:p>
          <a:pPr rtl="0"/>
          <a:r>
            <a:rPr lang="en-US"/>
            <a:t>However, it is possible that IPI reduces the frequency  of persisting strains of E. faecalis </a:t>
          </a:r>
          <a:endParaRPr lang="en-IN"/>
        </a:p>
      </dgm:t>
    </dgm:pt>
    <dgm:pt modelId="{8DBFC2EA-E77F-45F6-950D-212622E0AB1F}" type="parTrans" cxnId="{210AABA9-0140-46CC-8770-7588D99EF188}">
      <dgm:prSet/>
      <dgm:spPr/>
      <dgm:t>
        <a:bodyPr/>
        <a:lstStyle/>
        <a:p>
          <a:endParaRPr lang="en-IN"/>
        </a:p>
      </dgm:t>
    </dgm:pt>
    <dgm:pt modelId="{DB56A150-413E-42CB-B5CB-B4FB4BEF6A43}" type="sibTrans" cxnId="{210AABA9-0140-46CC-8770-7588D99EF188}">
      <dgm:prSet/>
      <dgm:spPr/>
      <dgm:t>
        <a:bodyPr/>
        <a:lstStyle/>
        <a:p>
          <a:endParaRPr lang="en-IN"/>
        </a:p>
      </dgm:t>
    </dgm:pt>
    <dgm:pt modelId="{9A614884-5C50-4964-8FAD-6F2EBE76C693}">
      <dgm:prSet/>
      <dgm:spPr/>
      <dgm:t>
        <a:bodyPr/>
        <a:lstStyle/>
        <a:p>
          <a:pPr rtl="0"/>
          <a:r>
            <a:rPr lang="en-US" dirty="0" err="1"/>
            <a:t>Peciuliene</a:t>
          </a:r>
          <a:r>
            <a:rPr lang="en-US" dirty="0"/>
            <a:t> et al showed that when used after normal chemo mechanical preparation, IPI increased the number of culture negative canals.</a:t>
          </a:r>
          <a:endParaRPr lang="en-IN" dirty="0"/>
        </a:p>
      </dgm:t>
    </dgm:pt>
    <dgm:pt modelId="{ACBEB804-5E78-475F-B434-6D4E03E8F12F}" type="parTrans" cxnId="{8F1FEC02-E7EC-4DFE-A344-635A971562BD}">
      <dgm:prSet/>
      <dgm:spPr/>
      <dgm:t>
        <a:bodyPr/>
        <a:lstStyle/>
        <a:p>
          <a:endParaRPr lang="en-IN"/>
        </a:p>
      </dgm:t>
    </dgm:pt>
    <dgm:pt modelId="{B1A1BE86-9663-4E3A-ABDB-1C740DD6804E}" type="sibTrans" cxnId="{8F1FEC02-E7EC-4DFE-A344-635A971562BD}">
      <dgm:prSet/>
      <dgm:spPr/>
      <dgm:t>
        <a:bodyPr/>
        <a:lstStyle/>
        <a:p>
          <a:endParaRPr lang="en-IN"/>
        </a:p>
      </dgm:t>
    </dgm:pt>
    <dgm:pt modelId="{9DDB5702-2050-4F94-BF60-6C292BB5614F}" type="pres">
      <dgm:prSet presAssocID="{B3ADE311-5A8F-469D-BAD5-2AA0814FD551}" presName="linear" presStyleCnt="0">
        <dgm:presLayoutVars>
          <dgm:animLvl val="lvl"/>
          <dgm:resizeHandles val="exact"/>
        </dgm:presLayoutVars>
      </dgm:prSet>
      <dgm:spPr/>
    </dgm:pt>
    <dgm:pt modelId="{0A5BA8FC-16E0-43DE-81A7-7E9E2F97B614}" type="pres">
      <dgm:prSet presAssocID="{E9985A46-30D1-4629-8A32-6DF7C5840420}" presName="parentText" presStyleLbl="node1" presStyleIdx="0" presStyleCnt="3" custLinFactY="-30315" custLinFactNeighborY="-100000">
        <dgm:presLayoutVars>
          <dgm:chMax val="0"/>
          <dgm:bulletEnabled val="1"/>
        </dgm:presLayoutVars>
      </dgm:prSet>
      <dgm:spPr/>
    </dgm:pt>
    <dgm:pt modelId="{1701DD9D-E56D-41AE-99A4-2C8A6CD0713F}" type="pres">
      <dgm:prSet presAssocID="{88FB3EE4-C8CB-4BBC-A3A6-440F40EB366B}" presName="spacer" presStyleCnt="0"/>
      <dgm:spPr/>
    </dgm:pt>
    <dgm:pt modelId="{7E547332-435A-48E9-8787-59AEC207A44B}" type="pres">
      <dgm:prSet presAssocID="{E028FD28-C5DE-4192-B42D-EAB32B1BDC9B}" presName="parentText" presStyleLbl="node1" presStyleIdx="1" presStyleCnt="3" custLinFactY="-11083" custLinFactNeighborY="-100000">
        <dgm:presLayoutVars>
          <dgm:chMax val="0"/>
          <dgm:bulletEnabled val="1"/>
        </dgm:presLayoutVars>
      </dgm:prSet>
      <dgm:spPr/>
    </dgm:pt>
    <dgm:pt modelId="{7C271017-5693-4A63-A139-FF93CB3DF979}" type="pres">
      <dgm:prSet presAssocID="{DB56A150-413E-42CB-B5CB-B4FB4BEF6A43}" presName="spacer" presStyleCnt="0"/>
      <dgm:spPr/>
    </dgm:pt>
    <dgm:pt modelId="{754BD2FE-E1B3-45DE-A70D-9EDEEFEA5FB0}" type="pres">
      <dgm:prSet presAssocID="{9A614884-5C50-4964-8FAD-6F2EBE76C693}" presName="parentText" presStyleLbl="node1" presStyleIdx="2" presStyleCnt="3">
        <dgm:presLayoutVars>
          <dgm:chMax val="0"/>
          <dgm:bulletEnabled val="1"/>
        </dgm:presLayoutVars>
      </dgm:prSet>
      <dgm:spPr/>
    </dgm:pt>
  </dgm:ptLst>
  <dgm:cxnLst>
    <dgm:cxn modelId="{8F1FEC02-E7EC-4DFE-A344-635A971562BD}" srcId="{B3ADE311-5A8F-469D-BAD5-2AA0814FD551}" destId="{9A614884-5C50-4964-8FAD-6F2EBE76C693}" srcOrd="2" destOrd="0" parTransId="{ACBEB804-5E78-475F-B434-6D4E03E8F12F}" sibTransId="{B1A1BE86-9663-4E3A-ABDB-1C740DD6804E}"/>
    <dgm:cxn modelId="{7FA12019-1D36-4F54-BBC0-E11C3771F8C5}" type="presOf" srcId="{E9985A46-30D1-4629-8A32-6DF7C5840420}" destId="{0A5BA8FC-16E0-43DE-81A7-7E9E2F97B614}" srcOrd="0" destOrd="0" presId="urn:microsoft.com/office/officeart/2005/8/layout/vList2"/>
    <dgm:cxn modelId="{20799A30-62EC-4988-BC28-16690523E569}" type="presOf" srcId="{B3ADE311-5A8F-469D-BAD5-2AA0814FD551}" destId="{9DDB5702-2050-4F94-BF60-6C292BB5614F}" srcOrd="0" destOrd="0" presId="urn:microsoft.com/office/officeart/2005/8/layout/vList2"/>
    <dgm:cxn modelId="{812DFC67-BACB-409C-8E29-EF395C7CAA7D}" type="presOf" srcId="{E028FD28-C5DE-4192-B42D-EAB32B1BDC9B}" destId="{7E547332-435A-48E9-8787-59AEC207A44B}" srcOrd="0" destOrd="0" presId="urn:microsoft.com/office/officeart/2005/8/layout/vList2"/>
    <dgm:cxn modelId="{B245289F-5B7A-4907-B934-7C52A5EC113C}" type="presOf" srcId="{9A614884-5C50-4964-8FAD-6F2EBE76C693}" destId="{754BD2FE-E1B3-45DE-A70D-9EDEEFEA5FB0}" srcOrd="0" destOrd="0" presId="urn:microsoft.com/office/officeart/2005/8/layout/vList2"/>
    <dgm:cxn modelId="{210AABA9-0140-46CC-8770-7588D99EF188}" srcId="{B3ADE311-5A8F-469D-BAD5-2AA0814FD551}" destId="{E028FD28-C5DE-4192-B42D-EAB32B1BDC9B}" srcOrd="1" destOrd="0" parTransId="{8DBFC2EA-E77F-45F6-950D-212622E0AB1F}" sibTransId="{DB56A150-413E-42CB-B5CB-B4FB4BEF6A43}"/>
    <dgm:cxn modelId="{2414D2FC-2350-4F93-81C5-E742164253DA}" srcId="{B3ADE311-5A8F-469D-BAD5-2AA0814FD551}" destId="{E9985A46-30D1-4629-8A32-6DF7C5840420}" srcOrd="0" destOrd="0" parTransId="{AFDFECE1-BB70-473D-B8A1-4FB286B2E9CC}" sibTransId="{88FB3EE4-C8CB-4BBC-A3A6-440F40EB366B}"/>
    <dgm:cxn modelId="{4B2E4D15-AFED-4DAB-8EDC-933A6505BDE6}" type="presParOf" srcId="{9DDB5702-2050-4F94-BF60-6C292BB5614F}" destId="{0A5BA8FC-16E0-43DE-81A7-7E9E2F97B614}" srcOrd="0" destOrd="0" presId="urn:microsoft.com/office/officeart/2005/8/layout/vList2"/>
    <dgm:cxn modelId="{4F9904F7-1D76-4C5C-9797-CCFDBBE9E999}" type="presParOf" srcId="{9DDB5702-2050-4F94-BF60-6C292BB5614F}" destId="{1701DD9D-E56D-41AE-99A4-2C8A6CD0713F}" srcOrd="1" destOrd="0" presId="urn:microsoft.com/office/officeart/2005/8/layout/vList2"/>
    <dgm:cxn modelId="{5AE1E839-124D-4CFC-9AF8-9FC8F786E2D0}" type="presParOf" srcId="{9DDB5702-2050-4F94-BF60-6C292BB5614F}" destId="{7E547332-435A-48E9-8787-59AEC207A44B}" srcOrd="2" destOrd="0" presId="urn:microsoft.com/office/officeart/2005/8/layout/vList2"/>
    <dgm:cxn modelId="{ECC2569C-ADBF-466F-A720-C1EFB1A520FF}" type="presParOf" srcId="{9DDB5702-2050-4F94-BF60-6C292BB5614F}" destId="{7C271017-5693-4A63-A139-FF93CB3DF979}" srcOrd="3" destOrd="0" presId="urn:microsoft.com/office/officeart/2005/8/layout/vList2"/>
    <dgm:cxn modelId="{C17E0655-EE7E-4DF6-A465-AAA246A57604}" type="presParOf" srcId="{9DDB5702-2050-4F94-BF60-6C292BB5614F}" destId="{754BD2FE-E1B3-45DE-A70D-9EDEEFEA5FB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0BF921-B32A-4FB9-8128-202A358FCDF5}" type="doc">
      <dgm:prSet loTypeId="urn:microsoft.com/office/officeart/2005/8/layout/vList2" loCatId="list" qsTypeId="urn:microsoft.com/office/officeart/2005/8/quickstyle/simple1" qsCatId="simple" csTypeId="urn:microsoft.com/office/officeart/2005/8/colors/accent3_5" csCatId="accent3"/>
      <dgm:spPr/>
      <dgm:t>
        <a:bodyPr/>
        <a:lstStyle/>
        <a:p>
          <a:endParaRPr lang="en-IN"/>
        </a:p>
      </dgm:t>
    </dgm:pt>
    <dgm:pt modelId="{549FCEF1-0456-47E0-923F-A457F10C91B0}">
      <dgm:prSet/>
      <dgm:spPr/>
      <dgm:t>
        <a:bodyPr/>
        <a:lstStyle/>
        <a:p>
          <a:pPr rtl="0"/>
          <a:r>
            <a:rPr lang="en-IN" dirty="0" err="1"/>
            <a:t>Portenier</a:t>
          </a:r>
          <a:r>
            <a:rPr lang="en-IN" dirty="0"/>
            <a:t> et al</a:t>
          </a:r>
          <a:r>
            <a:rPr lang="en-IN" baseline="30000" dirty="0"/>
            <a:t> </a:t>
          </a:r>
          <a:r>
            <a:rPr lang="en-IN" dirty="0"/>
            <a:t>showed the inhibitory effect on 0.2/0.4%  IPI by dentine, (organic) dentine matrix, and heat-killed cells of E. </a:t>
          </a:r>
          <a:r>
            <a:rPr lang="en-IN" dirty="0" err="1"/>
            <a:t>faecalis</a:t>
          </a:r>
          <a:r>
            <a:rPr lang="en-IN" dirty="0"/>
            <a:t> and C. </a:t>
          </a:r>
          <a:r>
            <a:rPr lang="en-IN" dirty="0" err="1"/>
            <a:t>albicans</a:t>
          </a:r>
          <a:r>
            <a:rPr lang="en-IN" dirty="0"/>
            <a:t>.</a:t>
          </a:r>
        </a:p>
      </dgm:t>
    </dgm:pt>
    <dgm:pt modelId="{93CB2770-F386-4FEA-A239-BB29F8929DA2}" type="parTrans" cxnId="{B85A2D40-1919-4DD5-9378-751667580EC2}">
      <dgm:prSet/>
      <dgm:spPr/>
      <dgm:t>
        <a:bodyPr/>
        <a:lstStyle/>
        <a:p>
          <a:endParaRPr lang="en-IN"/>
        </a:p>
      </dgm:t>
    </dgm:pt>
    <dgm:pt modelId="{E379A01F-F1B8-4D55-9CE6-310E9769E5FD}" type="sibTrans" cxnId="{B85A2D40-1919-4DD5-9378-751667580EC2}">
      <dgm:prSet/>
      <dgm:spPr/>
      <dgm:t>
        <a:bodyPr/>
        <a:lstStyle/>
        <a:p>
          <a:endParaRPr lang="en-IN"/>
        </a:p>
      </dgm:t>
    </dgm:pt>
    <dgm:pt modelId="{07596B06-FFF2-4DDE-BBEE-14CEF9184F87}">
      <dgm:prSet/>
      <dgm:spPr/>
      <dgm:t>
        <a:bodyPr/>
        <a:lstStyle/>
        <a:p>
          <a:pPr rtl="0"/>
          <a:r>
            <a:rPr lang="en-US"/>
            <a:t>These studies indicate that inactivation  of iodine compounds is one factor explaining the difficulty in obtaining sterile root canals </a:t>
          </a:r>
          <a:endParaRPr lang="en-IN"/>
        </a:p>
      </dgm:t>
    </dgm:pt>
    <dgm:pt modelId="{41ABB12E-A224-4397-8F8A-D042F3E1A2F4}" type="parTrans" cxnId="{D470BF58-B48C-4AC7-9533-FD0405CE3CFB}">
      <dgm:prSet/>
      <dgm:spPr/>
      <dgm:t>
        <a:bodyPr/>
        <a:lstStyle/>
        <a:p>
          <a:endParaRPr lang="en-IN"/>
        </a:p>
      </dgm:t>
    </dgm:pt>
    <dgm:pt modelId="{A71F0BAB-5D6D-40C6-B811-23A127642C8E}" type="sibTrans" cxnId="{D470BF58-B48C-4AC7-9533-FD0405CE3CFB}">
      <dgm:prSet/>
      <dgm:spPr/>
      <dgm:t>
        <a:bodyPr/>
        <a:lstStyle/>
        <a:p>
          <a:endParaRPr lang="en-IN"/>
        </a:p>
      </dgm:t>
    </dgm:pt>
    <dgm:pt modelId="{78ADA44D-7EBE-4AC1-9E04-A2777C5781FA}" type="pres">
      <dgm:prSet presAssocID="{920BF921-B32A-4FB9-8128-202A358FCDF5}" presName="linear" presStyleCnt="0">
        <dgm:presLayoutVars>
          <dgm:animLvl val="lvl"/>
          <dgm:resizeHandles val="exact"/>
        </dgm:presLayoutVars>
      </dgm:prSet>
      <dgm:spPr/>
    </dgm:pt>
    <dgm:pt modelId="{2BA33537-6D34-4087-9638-07F248911DB7}" type="pres">
      <dgm:prSet presAssocID="{549FCEF1-0456-47E0-923F-A457F10C91B0}" presName="parentText" presStyleLbl="node1" presStyleIdx="0" presStyleCnt="2">
        <dgm:presLayoutVars>
          <dgm:chMax val="0"/>
          <dgm:bulletEnabled val="1"/>
        </dgm:presLayoutVars>
      </dgm:prSet>
      <dgm:spPr/>
    </dgm:pt>
    <dgm:pt modelId="{5767F146-883C-455A-B219-CDA1EF658A63}" type="pres">
      <dgm:prSet presAssocID="{E379A01F-F1B8-4D55-9CE6-310E9769E5FD}" presName="spacer" presStyleCnt="0"/>
      <dgm:spPr/>
    </dgm:pt>
    <dgm:pt modelId="{997F2216-1DA8-4E9E-8DDA-1F58A9717851}" type="pres">
      <dgm:prSet presAssocID="{07596B06-FFF2-4DDE-BBEE-14CEF9184F87}" presName="parentText" presStyleLbl="node1" presStyleIdx="1" presStyleCnt="2">
        <dgm:presLayoutVars>
          <dgm:chMax val="0"/>
          <dgm:bulletEnabled val="1"/>
        </dgm:presLayoutVars>
      </dgm:prSet>
      <dgm:spPr/>
    </dgm:pt>
  </dgm:ptLst>
  <dgm:cxnLst>
    <dgm:cxn modelId="{B85A2D40-1919-4DD5-9378-751667580EC2}" srcId="{920BF921-B32A-4FB9-8128-202A358FCDF5}" destId="{549FCEF1-0456-47E0-923F-A457F10C91B0}" srcOrd="0" destOrd="0" parTransId="{93CB2770-F386-4FEA-A239-BB29F8929DA2}" sibTransId="{E379A01F-F1B8-4D55-9CE6-310E9769E5FD}"/>
    <dgm:cxn modelId="{A61E9A44-96B0-45CA-9782-22E52719C522}" type="presOf" srcId="{920BF921-B32A-4FB9-8128-202A358FCDF5}" destId="{78ADA44D-7EBE-4AC1-9E04-A2777C5781FA}" srcOrd="0" destOrd="0" presId="urn:microsoft.com/office/officeart/2005/8/layout/vList2"/>
    <dgm:cxn modelId="{5189D645-34A3-45E1-9E62-BC1C33EFBDC1}" type="presOf" srcId="{549FCEF1-0456-47E0-923F-A457F10C91B0}" destId="{2BA33537-6D34-4087-9638-07F248911DB7}" srcOrd="0" destOrd="0" presId="urn:microsoft.com/office/officeart/2005/8/layout/vList2"/>
    <dgm:cxn modelId="{D470BF58-B48C-4AC7-9533-FD0405CE3CFB}" srcId="{920BF921-B32A-4FB9-8128-202A358FCDF5}" destId="{07596B06-FFF2-4DDE-BBEE-14CEF9184F87}" srcOrd="1" destOrd="0" parTransId="{41ABB12E-A224-4397-8F8A-D042F3E1A2F4}" sibTransId="{A71F0BAB-5D6D-40C6-B811-23A127642C8E}"/>
    <dgm:cxn modelId="{B3E033F7-A09F-44D2-B5F3-EAB6DD27990D}" type="presOf" srcId="{07596B06-FFF2-4DDE-BBEE-14CEF9184F87}" destId="{997F2216-1DA8-4E9E-8DDA-1F58A9717851}" srcOrd="0" destOrd="0" presId="urn:microsoft.com/office/officeart/2005/8/layout/vList2"/>
    <dgm:cxn modelId="{30876637-6C90-408F-A491-40CAAF97B93E}" type="presParOf" srcId="{78ADA44D-7EBE-4AC1-9E04-A2777C5781FA}" destId="{2BA33537-6D34-4087-9638-07F248911DB7}" srcOrd="0" destOrd="0" presId="urn:microsoft.com/office/officeart/2005/8/layout/vList2"/>
    <dgm:cxn modelId="{171D35A4-7B87-482E-AC3B-78530216725C}" type="presParOf" srcId="{78ADA44D-7EBE-4AC1-9E04-A2777C5781FA}" destId="{5767F146-883C-455A-B219-CDA1EF658A63}" srcOrd="1" destOrd="0" presId="urn:microsoft.com/office/officeart/2005/8/layout/vList2"/>
    <dgm:cxn modelId="{A0A6A00C-E950-4CF8-80AA-5D7146E43BC3}" type="presParOf" srcId="{78ADA44D-7EBE-4AC1-9E04-A2777C5781FA}" destId="{997F2216-1DA8-4E9E-8DDA-1F58A971785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EA9B77-D337-4FA9-98C9-3D78B8A59E0D}" type="doc">
      <dgm:prSet loTypeId="urn:microsoft.com/office/officeart/2005/8/layout/vList2" loCatId="list" qsTypeId="urn:microsoft.com/office/officeart/2005/8/quickstyle/simple1" qsCatId="simple" csTypeId="urn:microsoft.com/office/officeart/2005/8/colors/accent3_5" csCatId="accent3" phldr="1"/>
      <dgm:spPr/>
      <dgm:t>
        <a:bodyPr/>
        <a:lstStyle/>
        <a:p>
          <a:endParaRPr lang="en-IN"/>
        </a:p>
      </dgm:t>
    </dgm:pt>
    <dgm:pt modelId="{D86BD292-332D-473E-BC49-2C30260E7DAD}">
      <dgm:prSet/>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Iodine causes an allergic reaction in some patients</a:t>
          </a:r>
          <a:endParaRPr lang="en-IN" dirty="0">
            <a:solidFill>
              <a:schemeClr val="tx1"/>
            </a:solidFill>
          </a:endParaRPr>
        </a:p>
        <a:p>
          <a:pPr algn="ctr" defTabSz="1733550" rtl="0">
            <a:lnSpc>
              <a:spcPct val="90000"/>
            </a:lnSpc>
            <a:spcBef>
              <a:spcPct val="0"/>
            </a:spcBef>
            <a:spcAft>
              <a:spcPct val="35000"/>
            </a:spcAft>
          </a:pPr>
          <a:endParaRPr lang="en-IN" dirty="0">
            <a:solidFill>
              <a:schemeClr val="tx1"/>
            </a:solidFill>
          </a:endParaRPr>
        </a:p>
      </dgm:t>
    </dgm:pt>
    <dgm:pt modelId="{D68AE5EF-823A-438A-A7CB-46CF05F8DBA8}" type="parTrans" cxnId="{06CF1F97-ECBB-4109-8F19-55A6328C1691}">
      <dgm:prSet/>
      <dgm:spPr/>
      <dgm:t>
        <a:bodyPr/>
        <a:lstStyle/>
        <a:p>
          <a:pPr algn="ctr"/>
          <a:endParaRPr lang="en-IN">
            <a:solidFill>
              <a:schemeClr val="tx1"/>
            </a:solidFill>
          </a:endParaRPr>
        </a:p>
      </dgm:t>
    </dgm:pt>
    <dgm:pt modelId="{98F11738-A4C9-4175-A63F-D3450DE64B6C}" type="sibTrans" cxnId="{06CF1F97-ECBB-4109-8F19-55A6328C1691}">
      <dgm:prSet/>
      <dgm:spPr/>
      <dgm:t>
        <a:bodyPr/>
        <a:lstStyle/>
        <a:p>
          <a:pPr algn="ctr"/>
          <a:endParaRPr lang="en-IN">
            <a:solidFill>
              <a:schemeClr val="tx1"/>
            </a:solidFill>
          </a:endParaRPr>
        </a:p>
      </dgm:t>
    </dgm:pt>
    <dgm:pt modelId="{2494E966-BA1F-4405-B050-2AFAB043DA4B}">
      <dgm:prSet/>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Substances commonly found in the root canal inhibit the antimicrobial efficiency of iodine</a:t>
          </a:r>
          <a:endParaRPr lang="en-IN" dirty="0">
            <a:solidFill>
              <a:schemeClr val="tx1"/>
            </a:solidFill>
          </a:endParaRPr>
        </a:p>
        <a:p>
          <a:pPr algn="ctr" defTabSz="1066800" rtl="0">
            <a:lnSpc>
              <a:spcPct val="90000"/>
            </a:lnSpc>
            <a:spcBef>
              <a:spcPct val="0"/>
            </a:spcBef>
            <a:spcAft>
              <a:spcPct val="35000"/>
            </a:spcAft>
          </a:pPr>
          <a:endParaRPr lang="en-IN" dirty="0">
            <a:solidFill>
              <a:schemeClr val="tx1"/>
            </a:solidFill>
          </a:endParaRPr>
        </a:p>
      </dgm:t>
    </dgm:pt>
    <dgm:pt modelId="{7ECBF3DA-8D0E-461B-9F7A-0C49C9B27FD4}" type="parTrans" cxnId="{D1D5903C-B53B-4C51-9DE3-CF68CC77BB37}">
      <dgm:prSet/>
      <dgm:spPr/>
      <dgm:t>
        <a:bodyPr/>
        <a:lstStyle/>
        <a:p>
          <a:pPr algn="ctr"/>
          <a:endParaRPr lang="en-IN">
            <a:solidFill>
              <a:schemeClr val="tx1"/>
            </a:solidFill>
          </a:endParaRPr>
        </a:p>
      </dgm:t>
    </dgm:pt>
    <dgm:pt modelId="{0167F1CA-E274-4739-93FE-7A40BC3B24A6}" type="sibTrans" cxnId="{D1D5903C-B53B-4C51-9DE3-CF68CC77BB37}">
      <dgm:prSet/>
      <dgm:spPr/>
      <dgm:t>
        <a:bodyPr/>
        <a:lstStyle/>
        <a:p>
          <a:pPr algn="ctr"/>
          <a:endParaRPr lang="en-IN">
            <a:solidFill>
              <a:schemeClr val="tx1"/>
            </a:solidFill>
          </a:endParaRPr>
        </a:p>
      </dgm:t>
    </dgm:pt>
    <dgm:pt modelId="{B0B174CD-426B-4A5B-8C7D-9E85508CA096}">
      <dgm:prSet/>
      <dgm:spPr/>
      <dgm:t>
        <a:bodyPr/>
        <a:lstStyle/>
        <a:p>
          <a:pPr algn="ctr" rtl="0"/>
          <a:endParaRPr lang="en-IN" dirty="0">
            <a:solidFill>
              <a:schemeClr val="tx1"/>
            </a:solidFill>
          </a:endParaRPr>
        </a:p>
      </dgm:t>
    </dgm:pt>
    <dgm:pt modelId="{4804CE94-748E-4B8E-B079-3DC9A4687588}" type="parTrans" cxnId="{7A604E9A-A411-4D95-95E2-1B9498A89649}">
      <dgm:prSet/>
      <dgm:spPr/>
      <dgm:t>
        <a:bodyPr/>
        <a:lstStyle/>
        <a:p>
          <a:pPr algn="ctr"/>
          <a:endParaRPr lang="en-IN">
            <a:solidFill>
              <a:schemeClr val="tx1"/>
            </a:solidFill>
          </a:endParaRPr>
        </a:p>
      </dgm:t>
    </dgm:pt>
    <dgm:pt modelId="{84C63FAF-298B-441C-9A05-185966663A36}" type="sibTrans" cxnId="{7A604E9A-A411-4D95-95E2-1B9498A89649}">
      <dgm:prSet/>
      <dgm:spPr/>
      <dgm:t>
        <a:bodyPr/>
        <a:lstStyle/>
        <a:p>
          <a:pPr algn="ctr"/>
          <a:endParaRPr lang="en-IN">
            <a:solidFill>
              <a:schemeClr val="tx1"/>
            </a:solidFill>
          </a:endParaRPr>
        </a:p>
      </dgm:t>
    </dgm:pt>
    <dgm:pt modelId="{0872F67C-FE38-4DE7-A465-A19E211DA79B}">
      <dgm:prSet/>
      <dgm:spPr/>
      <dgm:t>
        <a:bodyPr/>
        <a:lstStyle/>
        <a:p>
          <a:pPr marL="0" marR="0" indent="0" algn="ctr" defTabSz="1733550" rtl="0" eaLnBrk="1" fontAlgn="auto" latinLnBrk="0" hangingPunct="1">
            <a:lnSpc>
              <a:spcPct val="90000"/>
            </a:lnSpc>
            <a:spcBef>
              <a:spcPct val="0"/>
            </a:spcBef>
            <a:spcAft>
              <a:spcPct val="35000"/>
            </a:spcAft>
            <a:buClrTx/>
            <a:buSzTx/>
            <a:buFontTx/>
            <a:buNone/>
            <a:tabLst/>
            <a:defRPr/>
          </a:pPr>
          <a:r>
            <a:rPr lang="en-US" dirty="0">
              <a:solidFill>
                <a:schemeClr val="tx1"/>
              </a:solidFill>
            </a:rPr>
            <a:t>Iodine has also the potential to stain dentine</a:t>
          </a:r>
          <a:endParaRPr lang="en-IN" dirty="0">
            <a:solidFill>
              <a:schemeClr val="tx1"/>
            </a:solidFill>
          </a:endParaRPr>
        </a:p>
        <a:p>
          <a:pPr algn="ctr" defTabSz="1733550" rtl="0">
            <a:lnSpc>
              <a:spcPct val="90000"/>
            </a:lnSpc>
            <a:spcBef>
              <a:spcPct val="0"/>
            </a:spcBef>
            <a:spcAft>
              <a:spcPct val="35000"/>
            </a:spcAft>
          </a:pPr>
          <a:endParaRPr lang="en-IN" dirty="0">
            <a:solidFill>
              <a:schemeClr val="tx1"/>
            </a:solidFill>
          </a:endParaRPr>
        </a:p>
      </dgm:t>
    </dgm:pt>
    <dgm:pt modelId="{8C3DD137-4ABD-4EEC-B78E-9D26BDE75519}" type="parTrans" cxnId="{F6D54F2A-4ED5-4039-A189-004902CEF332}">
      <dgm:prSet/>
      <dgm:spPr/>
      <dgm:t>
        <a:bodyPr/>
        <a:lstStyle/>
        <a:p>
          <a:pPr algn="ctr"/>
          <a:endParaRPr lang="en-IN">
            <a:solidFill>
              <a:schemeClr val="tx1"/>
            </a:solidFill>
          </a:endParaRPr>
        </a:p>
      </dgm:t>
    </dgm:pt>
    <dgm:pt modelId="{217618B2-F0BF-433F-8042-6CADF7B10011}" type="sibTrans" cxnId="{F6D54F2A-4ED5-4039-A189-004902CEF332}">
      <dgm:prSet/>
      <dgm:spPr/>
      <dgm:t>
        <a:bodyPr/>
        <a:lstStyle/>
        <a:p>
          <a:pPr algn="ctr"/>
          <a:endParaRPr lang="en-IN">
            <a:solidFill>
              <a:schemeClr val="tx1"/>
            </a:solidFill>
          </a:endParaRPr>
        </a:p>
      </dgm:t>
    </dgm:pt>
    <dgm:pt modelId="{D5265311-1486-4E50-9642-05C02F7B64DF}" type="pres">
      <dgm:prSet presAssocID="{56EA9B77-D337-4FA9-98C9-3D78B8A59E0D}" presName="linear" presStyleCnt="0">
        <dgm:presLayoutVars>
          <dgm:animLvl val="lvl"/>
          <dgm:resizeHandles val="exact"/>
        </dgm:presLayoutVars>
      </dgm:prSet>
      <dgm:spPr/>
    </dgm:pt>
    <dgm:pt modelId="{ECF71C02-F874-46D6-935F-EAE38FC077DB}" type="pres">
      <dgm:prSet presAssocID="{D86BD292-332D-473E-BC49-2C30260E7DAD}" presName="parentText" presStyleLbl="node1" presStyleIdx="0" presStyleCnt="3">
        <dgm:presLayoutVars>
          <dgm:chMax val="0"/>
          <dgm:bulletEnabled val="1"/>
        </dgm:presLayoutVars>
      </dgm:prSet>
      <dgm:spPr/>
    </dgm:pt>
    <dgm:pt modelId="{8980E9FF-0CA0-4261-88AC-E59AA6AA784D}" type="pres">
      <dgm:prSet presAssocID="{98F11738-A4C9-4175-A63F-D3450DE64B6C}" presName="spacer" presStyleCnt="0"/>
      <dgm:spPr/>
    </dgm:pt>
    <dgm:pt modelId="{CC78646A-2EEA-46B3-8D21-4F9B4F2C9F6B}" type="pres">
      <dgm:prSet presAssocID="{0872F67C-FE38-4DE7-A465-A19E211DA79B}" presName="parentText" presStyleLbl="node1" presStyleIdx="1" presStyleCnt="3">
        <dgm:presLayoutVars>
          <dgm:chMax val="0"/>
          <dgm:bulletEnabled val="1"/>
        </dgm:presLayoutVars>
      </dgm:prSet>
      <dgm:spPr/>
    </dgm:pt>
    <dgm:pt modelId="{4E233CA6-BFFF-427A-8485-3525718AC0AF}" type="pres">
      <dgm:prSet presAssocID="{217618B2-F0BF-433F-8042-6CADF7B10011}" presName="spacer" presStyleCnt="0"/>
      <dgm:spPr/>
    </dgm:pt>
    <dgm:pt modelId="{82A65213-2EB0-4337-9020-98D2D680EA6A}" type="pres">
      <dgm:prSet presAssocID="{2494E966-BA1F-4405-B050-2AFAB043DA4B}" presName="parentText" presStyleLbl="node1" presStyleIdx="2" presStyleCnt="3">
        <dgm:presLayoutVars>
          <dgm:chMax val="0"/>
          <dgm:bulletEnabled val="1"/>
        </dgm:presLayoutVars>
      </dgm:prSet>
      <dgm:spPr/>
    </dgm:pt>
    <dgm:pt modelId="{17F057A0-2B55-4C88-9058-EC55B9EBC7A1}" type="pres">
      <dgm:prSet presAssocID="{2494E966-BA1F-4405-B050-2AFAB043DA4B}" presName="childText" presStyleLbl="revTx" presStyleIdx="0" presStyleCnt="1">
        <dgm:presLayoutVars>
          <dgm:bulletEnabled val="1"/>
        </dgm:presLayoutVars>
      </dgm:prSet>
      <dgm:spPr/>
    </dgm:pt>
  </dgm:ptLst>
  <dgm:cxnLst>
    <dgm:cxn modelId="{F6D54F2A-4ED5-4039-A189-004902CEF332}" srcId="{56EA9B77-D337-4FA9-98C9-3D78B8A59E0D}" destId="{0872F67C-FE38-4DE7-A465-A19E211DA79B}" srcOrd="1" destOrd="0" parTransId="{8C3DD137-4ABD-4EEC-B78E-9D26BDE75519}" sibTransId="{217618B2-F0BF-433F-8042-6CADF7B10011}"/>
    <dgm:cxn modelId="{2D42B537-1726-479D-9A26-B4C57FE87072}" type="presOf" srcId="{0872F67C-FE38-4DE7-A465-A19E211DA79B}" destId="{CC78646A-2EEA-46B3-8D21-4F9B4F2C9F6B}" srcOrd="0" destOrd="0" presId="urn:microsoft.com/office/officeart/2005/8/layout/vList2"/>
    <dgm:cxn modelId="{D1D5903C-B53B-4C51-9DE3-CF68CC77BB37}" srcId="{56EA9B77-D337-4FA9-98C9-3D78B8A59E0D}" destId="{2494E966-BA1F-4405-B050-2AFAB043DA4B}" srcOrd="2" destOrd="0" parTransId="{7ECBF3DA-8D0E-461B-9F7A-0C49C9B27FD4}" sibTransId="{0167F1CA-E274-4739-93FE-7A40BC3B24A6}"/>
    <dgm:cxn modelId="{54C68471-E3F6-4E1F-A576-27722A919A56}" type="presOf" srcId="{D86BD292-332D-473E-BC49-2C30260E7DAD}" destId="{ECF71C02-F874-46D6-935F-EAE38FC077DB}" srcOrd="0" destOrd="0" presId="urn:microsoft.com/office/officeart/2005/8/layout/vList2"/>
    <dgm:cxn modelId="{06CF1F97-ECBB-4109-8F19-55A6328C1691}" srcId="{56EA9B77-D337-4FA9-98C9-3D78B8A59E0D}" destId="{D86BD292-332D-473E-BC49-2C30260E7DAD}" srcOrd="0" destOrd="0" parTransId="{D68AE5EF-823A-438A-A7CB-46CF05F8DBA8}" sibTransId="{98F11738-A4C9-4175-A63F-D3450DE64B6C}"/>
    <dgm:cxn modelId="{7A604E9A-A411-4D95-95E2-1B9498A89649}" srcId="{2494E966-BA1F-4405-B050-2AFAB043DA4B}" destId="{B0B174CD-426B-4A5B-8C7D-9E85508CA096}" srcOrd="0" destOrd="0" parTransId="{4804CE94-748E-4B8E-B079-3DC9A4687588}" sibTransId="{84C63FAF-298B-441C-9A05-185966663A36}"/>
    <dgm:cxn modelId="{60073CC0-F2D6-4F09-A497-1D46B17A26FB}" type="presOf" srcId="{2494E966-BA1F-4405-B050-2AFAB043DA4B}" destId="{82A65213-2EB0-4337-9020-98D2D680EA6A}" srcOrd="0" destOrd="0" presId="urn:microsoft.com/office/officeart/2005/8/layout/vList2"/>
    <dgm:cxn modelId="{9072B7D9-9FB0-4A53-913B-6C9889559E23}" type="presOf" srcId="{56EA9B77-D337-4FA9-98C9-3D78B8A59E0D}" destId="{D5265311-1486-4E50-9642-05C02F7B64DF}" srcOrd="0" destOrd="0" presId="urn:microsoft.com/office/officeart/2005/8/layout/vList2"/>
    <dgm:cxn modelId="{624623F3-FD06-4C28-B7ED-16032517471D}" type="presOf" srcId="{B0B174CD-426B-4A5B-8C7D-9E85508CA096}" destId="{17F057A0-2B55-4C88-9058-EC55B9EBC7A1}" srcOrd="0" destOrd="0" presId="urn:microsoft.com/office/officeart/2005/8/layout/vList2"/>
    <dgm:cxn modelId="{05FFB69F-9674-44AC-B097-C1D9CDFAAE1F}" type="presParOf" srcId="{D5265311-1486-4E50-9642-05C02F7B64DF}" destId="{ECF71C02-F874-46D6-935F-EAE38FC077DB}" srcOrd="0" destOrd="0" presId="urn:microsoft.com/office/officeart/2005/8/layout/vList2"/>
    <dgm:cxn modelId="{C1216D7D-7A94-4F56-8A61-2364E156D523}" type="presParOf" srcId="{D5265311-1486-4E50-9642-05C02F7B64DF}" destId="{8980E9FF-0CA0-4261-88AC-E59AA6AA784D}" srcOrd="1" destOrd="0" presId="urn:microsoft.com/office/officeart/2005/8/layout/vList2"/>
    <dgm:cxn modelId="{643539A1-B880-4289-9FC0-A07A3951AF86}" type="presParOf" srcId="{D5265311-1486-4E50-9642-05C02F7B64DF}" destId="{CC78646A-2EEA-46B3-8D21-4F9B4F2C9F6B}" srcOrd="2" destOrd="0" presId="urn:microsoft.com/office/officeart/2005/8/layout/vList2"/>
    <dgm:cxn modelId="{AFAD3CED-D275-4A1B-B2E9-AF09D42F9BEC}" type="presParOf" srcId="{D5265311-1486-4E50-9642-05C02F7B64DF}" destId="{4E233CA6-BFFF-427A-8485-3525718AC0AF}" srcOrd="3" destOrd="0" presId="urn:microsoft.com/office/officeart/2005/8/layout/vList2"/>
    <dgm:cxn modelId="{73BDF122-78B5-4377-ACFE-AF82D4B7ABEC}" type="presParOf" srcId="{D5265311-1486-4E50-9642-05C02F7B64DF}" destId="{82A65213-2EB0-4337-9020-98D2D680EA6A}" srcOrd="4" destOrd="0" presId="urn:microsoft.com/office/officeart/2005/8/layout/vList2"/>
    <dgm:cxn modelId="{DC65FD75-5604-487E-B8B4-2A802C9C3D95}" type="presParOf" srcId="{D5265311-1486-4E50-9642-05C02F7B64DF}" destId="{17F057A0-2B55-4C88-9058-EC55B9EBC7A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9BF4E8-08B4-43FA-AD8A-FA5DC0D9C919}"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IN"/>
        </a:p>
      </dgm:t>
    </dgm:pt>
    <dgm:pt modelId="{B898FDB5-3351-4412-8D0B-62D4B38FD5A2}">
      <dgm:prSet/>
      <dgm:spPr/>
      <dgm:t>
        <a:bodyPr/>
        <a:lstStyle/>
        <a:p>
          <a:pPr rtl="0"/>
          <a:r>
            <a:rPr lang="en-US"/>
            <a:t>The term 'chelate' originates from the Greek word 'chele' (crab claw). </a:t>
          </a:r>
          <a:endParaRPr lang="en-IN"/>
        </a:p>
      </dgm:t>
    </dgm:pt>
    <dgm:pt modelId="{414AD8E9-DBFF-4C3B-89B1-7A3A2F78D90A}" type="parTrans" cxnId="{D9507A39-41CD-4848-941C-F23FB4497311}">
      <dgm:prSet/>
      <dgm:spPr/>
      <dgm:t>
        <a:bodyPr/>
        <a:lstStyle/>
        <a:p>
          <a:endParaRPr lang="en-IN"/>
        </a:p>
      </dgm:t>
    </dgm:pt>
    <dgm:pt modelId="{EFE67BD1-6ECB-426A-9CA9-095DD598190F}" type="sibTrans" cxnId="{D9507A39-41CD-4848-941C-F23FB4497311}">
      <dgm:prSet/>
      <dgm:spPr/>
      <dgm:t>
        <a:bodyPr/>
        <a:lstStyle/>
        <a:p>
          <a:endParaRPr lang="en-IN"/>
        </a:p>
      </dgm:t>
    </dgm:pt>
    <dgm:pt modelId="{3C295E15-5E0B-40B5-8791-BAA991BE9E5C}">
      <dgm:prSet/>
      <dgm:spPr/>
      <dgm:t>
        <a:bodyPr/>
        <a:lstStyle/>
        <a:p>
          <a:pPr rtl="0"/>
          <a:r>
            <a:rPr lang="en-US"/>
            <a:t>Chelates are particularly stable complexes of metal ions with organic substances as a result of ring-shaped bonds. </a:t>
          </a:r>
          <a:endParaRPr lang="en-IN"/>
        </a:p>
      </dgm:t>
    </dgm:pt>
    <dgm:pt modelId="{FA0DC123-F100-439B-94CB-A19FCF39909D}" type="parTrans" cxnId="{BF88D7BE-A5F1-4EF6-9A08-808C81020EF4}">
      <dgm:prSet/>
      <dgm:spPr/>
      <dgm:t>
        <a:bodyPr/>
        <a:lstStyle/>
        <a:p>
          <a:endParaRPr lang="en-IN"/>
        </a:p>
      </dgm:t>
    </dgm:pt>
    <dgm:pt modelId="{738641B7-3191-440F-83E0-8343DD2FE034}" type="sibTrans" cxnId="{BF88D7BE-A5F1-4EF6-9A08-808C81020EF4}">
      <dgm:prSet/>
      <dgm:spPr/>
      <dgm:t>
        <a:bodyPr/>
        <a:lstStyle/>
        <a:p>
          <a:endParaRPr lang="en-IN"/>
        </a:p>
      </dgm:t>
    </dgm:pt>
    <dgm:pt modelId="{D80BF587-5413-4BEB-BCAD-3F35F59E0D17}">
      <dgm:prSet/>
      <dgm:spPr/>
      <dgm:t>
        <a:bodyPr/>
        <a:lstStyle/>
        <a:p>
          <a:pPr rtl="0"/>
          <a:r>
            <a:rPr lang="en-US"/>
            <a:t>This stability is a result of the bond between the chelator, which has more than one pair of free electrons, and the central metal ion. </a:t>
          </a:r>
          <a:endParaRPr lang="en-IN"/>
        </a:p>
      </dgm:t>
    </dgm:pt>
    <dgm:pt modelId="{D2BA6783-F7CF-48D9-9E19-62CF2E3B627F}" type="parTrans" cxnId="{F4667995-99D8-4C1D-88B0-43FF1672E4B0}">
      <dgm:prSet/>
      <dgm:spPr/>
      <dgm:t>
        <a:bodyPr/>
        <a:lstStyle/>
        <a:p>
          <a:endParaRPr lang="en-IN"/>
        </a:p>
      </dgm:t>
    </dgm:pt>
    <dgm:pt modelId="{9C32A7AF-A2A8-4974-B9F6-F90F2485A3E6}" type="sibTrans" cxnId="{F4667995-99D8-4C1D-88B0-43FF1672E4B0}">
      <dgm:prSet/>
      <dgm:spPr/>
      <dgm:t>
        <a:bodyPr/>
        <a:lstStyle/>
        <a:p>
          <a:endParaRPr lang="en-IN"/>
        </a:p>
      </dgm:t>
    </dgm:pt>
    <dgm:pt modelId="{5DDA9F63-45B6-4E0B-8DA7-C0801FD568DF}" type="pres">
      <dgm:prSet presAssocID="{659BF4E8-08B4-43FA-AD8A-FA5DC0D9C919}" presName="linear" presStyleCnt="0">
        <dgm:presLayoutVars>
          <dgm:animLvl val="lvl"/>
          <dgm:resizeHandles val="exact"/>
        </dgm:presLayoutVars>
      </dgm:prSet>
      <dgm:spPr/>
    </dgm:pt>
    <dgm:pt modelId="{3F96A15E-C86D-447F-86AB-A0F0E5DDB362}" type="pres">
      <dgm:prSet presAssocID="{B898FDB5-3351-4412-8D0B-62D4B38FD5A2}" presName="parentText" presStyleLbl="node1" presStyleIdx="0" presStyleCnt="3">
        <dgm:presLayoutVars>
          <dgm:chMax val="0"/>
          <dgm:bulletEnabled val="1"/>
        </dgm:presLayoutVars>
      </dgm:prSet>
      <dgm:spPr/>
    </dgm:pt>
    <dgm:pt modelId="{5EEB664E-DB2C-4C58-8553-DA50149028E2}" type="pres">
      <dgm:prSet presAssocID="{EFE67BD1-6ECB-426A-9CA9-095DD598190F}" presName="spacer" presStyleCnt="0"/>
      <dgm:spPr/>
    </dgm:pt>
    <dgm:pt modelId="{8A1FB4BF-D69A-4D75-AA1E-B5039473C072}" type="pres">
      <dgm:prSet presAssocID="{3C295E15-5E0B-40B5-8791-BAA991BE9E5C}" presName="parentText" presStyleLbl="node1" presStyleIdx="1" presStyleCnt="3">
        <dgm:presLayoutVars>
          <dgm:chMax val="0"/>
          <dgm:bulletEnabled val="1"/>
        </dgm:presLayoutVars>
      </dgm:prSet>
      <dgm:spPr/>
    </dgm:pt>
    <dgm:pt modelId="{6FD3DD8F-3035-46C0-A6EC-E6E8091DB0CB}" type="pres">
      <dgm:prSet presAssocID="{738641B7-3191-440F-83E0-8343DD2FE034}" presName="spacer" presStyleCnt="0"/>
      <dgm:spPr/>
    </dgm:pt>
    <dgm:pt modelId="{4C2E9078-8CCC-4738-96F8-EDA913C95064}" type="pres">
      <dgm:prSet presAssocID="{D80BF587-5413-4BEB-BCAD-3F35F59E0D17}" presName="parentText" presStyleLbl="node1" presStyleIdx="2" presStyleCnt="3">
        <dgm:presLayoutVars>
          <dgm:chMax val="0"/>
          <dgm:bulletEnabled val="1"/>
        </dgm:presLayoutVars>
      </dgm:prSet>
      <dgm:spPr/>
    </dgm:pt>
  </dgm:ptLst>
  <dgm:cxnLst>
    <dgm:cxn modelId="{D9507A39-41CD-4848-941C-F23FB4497311}" srcId="{659BF4E8-08B4-43FA-AD8A-FA5DC0D9C919}" destId="{B898FDB5-3351-4412-8D0B-62D4B38FD5A2}" srcOrd="0" destOrd="0" parTransId="{414AD8E9-DBFF-4C3B-89B1-7A3A2F78D90A}" sibTransId="{EFE67BD1-6ECB-426A-9CA9-095DD598190F}"/>
    <dgm:cxn modelId="{4B4AB942-B419-452D-80D4-B88AE219E8C6}" type="presOf" srcId="{B898FDB5-3351-4412-8D0B-62D4B38FD5A2}" destId="{3F96A15E-C86D-447F-86AB-A0F0E5DDB362}" srcOrd="0" destOrd="0" presId="urn:microsoft.com/office/officeart/2005/8/layout/vList2"/>
    <dgm:cxn modelId="{9FB0A356-6AA8-4FD1-B074-642095908999}" type="presOf" srcId="{659BF4E8-08B4-43FA-AD8A-FA5DC0D9C919}" destId="{5DDA9F63-45B6-4E0B-8DA7-C0801FD568DF}" srcOrd="0" destOrd="0" presId="urn:microsoft.com/office/officeart/2005/8/layout/vList2"/>
    <dgm:cxn modelId="{F4667995-99D8-4C1D-88B0-43FF1672E4B0}" srcId="{659BF4E8-08B4-43FA-AD8A-FA5DC0D9C919}" destId="{D80BF587-5413-4BEB-BCAD-3F35F59E0D17}" srcOrd="2" destOrd="0" parTransId="{D2BA6783-F7CF-48D9-9E19-62CF2E3B627F}" sibTransId="{9C32A7AF-A2A8-4974-B9F6-F90F2485A3E6}"/>
    <dgm:cxn modelId="{BF88D7BE-A5F1-4EF6-9A08-808C81020EF4}" srcId="{659BF4E8-08B4-43FA-AD8A-FA5DC0D9C919}" destId="{3C295E15-5E0B-40B5-8791-BAA991BE9E5C}" srcOrd="1" destOrd="0" parTransId="{FA0DC123-F100-439B-94CB-A19FCF39909D}" sibTransId="{738641B7-3191-440F-83E0-8343DD2FE034}"/>
    <dgm:cxn modelId="{54C45FDD-97E0-4EA0-8107-5DC2596EBF87}" type="presOf" srcId="{D80BF587-5413-4BEB-BCAD-3F35F59E0D17}" destId="{4C2E9078-8CCC-4738-96F8-EDA913C95064}" srcOrd="0" destOrd="0" presId="urn:microsoft.com/office/officeart/2005/8/layout/vList2"/>
    <dgm:cxn modelId="{3A9735FC-B0BA-449A-B7C9-B2F40154B5F5}" type="presOf" srcId="{3C295E15-5E0B-40B5-8791-BAA991BE9E5C}" destId="{8A1FB4BF-D69A-4D75-AA1E-B5039473C072}" srcOrd="0" destOrd="0" presId="urn:microsoft.com/office/officeart/2005/8/layout/vList2"/>
    <dgm:cxn modelId="{2F366AE8-AAFC-44ED-913B-31825D2ADCE5}" type="presParOf" srcId="{5DDA9F63-45B6-4E0B-8DA7-C0801FD568DF}" destId="{3F96A15E-C86D-447F-86AB-A0F0E5DDB362}" srcOrd="0" destOrd="0" presId="urn:microsoft.com/office/officeart/2005/8/layout/vList2"/>
    <dgm:cxn modelId="{F5A807BC-B66E-491B-AC2A-1EA98BCDC6FA}" type="presParOf" srcId="{5DDA9F63-45B6-4E0B-8DA7-C0801FD568DF}" destId="{5EEB664E-DB2C-4C58-8553-DA50149028E2}" srcOrd="1" destOrd="0" presId="urn:microsoft.com/office/officeart/2005/8/layout/vList2"/>
    <dgm:cxn modelId="{4076C189-48BA-4C7C-84E4-50F0D62EAC71}" type="presParOf" srcId="{5DDA9F63-45B6-4E0B-8DA7-C0801FD568DF}" destId="{8A1FB4BF-D69A-4D75-AA1E-B5039473C072}" srcOrd="2" destOrd="0" presId="urn:microsoft.com/office/officeart/2005/8/layout/vList2"/>
    <dgm:cxn modelId="{DDAF6B6D-7768-47DF-BC31-CB3384CE2F42}" type="presParOf" srcId="{5DDA9F63-45B6-4E0B-8DA7-C0801FD568DF}" destId="{6FD3DD8F-3035-46C0-A6EC-E6E8091DB0CB}" srcOrd="3" destOrd="0" presId="urn:microsoft.com/office/officeart/2005/8/layout/vList2"/>
    <dgm:cxn modelId="{749D26DC-451D-4201-B6FB-593B35073BBE}" type="presParOf" srcId="{5DDA9F63-45B6-4E0B-8DA7-C0801FD568DF}" destId="{4C2E9078-8CCC-4738-96F8-EDA913C9506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0DE32B-64D5-48E0-8AA4-83DB72372BCA}" type="doc">
      <dgm:prSet loTypeId="urn:microsoft.com/office/officeart/2005/8/layout/process1" loCatId="process" qsTypeId="urn:microsoft.com/office/officeart/2005/8/quickstyle/simple1" qsCatId="simple" csTypeId="urn:microsoft.com/office/officeart/2005/8/colors/colorful2" csCatId="colorful"/>
      <dgm:spPr/>
      <dgm:t>
        <a:bodyPr/>
        <a:lstStyle/>
        <a:p>
          <a:endParaRPr lang="en-IN"/>
        </a:p>
      </dgm:t>
    </dgm:pt>
    <dgm:pt modelId="{61064930-DBFA-4431-9FA9-6761BD35CAC4}">
      <dgm:prSet/>
      <dgm:spPr/>
      <dgm:t>
        <a:bodyPr/>
        <a:lstStyle/>
        <a:p>
          <a:pPr rtl="0"/>
          <a:r>
            <a:rPr lang="en-US"/>
            <a:t>Disodium salt of EDTA (17.00 g)</a:t>
          </a:r>
          <a:endParaRPr lang="en-IN"/>
        </a:p>
      </dgm:t>
    </dgm:pt>
    <dgm:pt modelId="{CB30F77C-AD58-4108-96AB-D3999113D8DE}" type="parTrans" cxnId="{7A854D2B-ACEA-4E42-849C-A9EC798A42A6}">
      <dgm:prSet/>
      <dgm:spPr/>
      <dgm:t>
        <a:bodyPr/>
        <a:lstStyle/>
        <a:p>
          <a:endParaRPr lang="en-IN"/>
        </a:p>
      </dgm:t>
    </dgm:pt>
    <dgm:pt modelId="{B234BA6E-06A6-4E3F-9707-251F014F71FA}" type="sibTrans" cxnId="{7A854D2B-ACEA-4E42-849C-A9EC798A42A6}">
      <dgm:prSet/>
      <dgm:spPr/>
      <dgm:t>
        <a:bodyPr/>
        <a:lstStyle/>
        <a:p>
          <a:endParaRPr lang="en-IN"/>
        </a:p>
      </dgm:t>
    </dgm:pt>
    <dgm:pt modelId="{6EAB5CE8-8807-4C6F-AFB1-C1B85E415708}">
      <dgm:prSet/>
      <dgm:spPr/>
      <dgm:t>
        <a:bodyPr/>
        <a:lstStyle/>
        <a:p>
          <a:pPr rtl="0"/>
          <a:r>
            <a:rPr lang="en-US"/>
            <a:t>Aqua dest. (100.00 mL)</a:t>
          </a:r>
          <a:endParaRPr lang="en-IN"/>
        </a:p>
      </dgm:t>
    </dgm:pt>
    <dgm:pt modelId="{6A9B2727-FD37-47DD-94D3-26B345CB940D}" type="parTrans" cxnId="{7CA3F03E-53B3-4989-83E4-FCA97C737A6D}">
      <dgm:prSet/>
      <dgm:spPr/>
      <dgm:t>
        <a:bodyPr/>
        <a:lstStyle/>
        <a:p>
          <a:endParaRPr lang="en-IN"/>
        </a:p>
      </dgm:t>
    </dgm:pt>
    <dgm:pt modelId="{7B3755E7-94B2-4B94-A187-1BC23E8C38E3}" type="sibTrans" cxnId="{7CA3F03E-53B3-4989-83E4-FCA97C737A6D}">
      <dgm:prSet/>
      <dgm:spPr/>
      <dgm:t>
        <a:bodyPr/>
        <a:lstStyle/>
        <a:p>
          <a:endParaRPr lang="en-IN"/>
        </a:p>
      </dgm:t>
    </dgm:pt>
    <dgm:pt modelId="{84E8BC70-84B1-492C-B816-FFDBA05AF002}">
      <dgm:prSet/>
      <dgm:spPr/>
      <dgm:t>
        <a:bodyPr/>
        <a:lstStyle/>
        <a:p>
          <a:pPr rtl="0"/>
          <a:r>
            <a:rPr lang="en-US"/>
            <a:t>5 M sodium hydroxide (9.25 mL)</a:t>
          </a:r>
          <a:endParaRPr lang="en-IN"/>
        </a:p>
      </dgm:t>
    </dgm:pt>
    <dgm:pt modelId="{EFC2FBD6-BBCC-489C-BC2E-6558C6840F5D}" type="parTrans" cxnId="{2DB88F7C-F515-4371-B0EB-50B4D3FC9E70}">
      <dgm:prSet/>
      <dgm:spPr/>
      <dgm:t>
        <a:bodyPr/>
        <a:lstStyle/>
        <a:p>
          <a:endParaRPr lang="en-IN"/>
        </a:p>
      </dgm:t>
    </dgm:pt>
    <dgm:pt modelId="{32DA62A9-633A-4311-9917-0DF27A9D8B8C}" type="sibTrans" cxnId="{2DB88F7C-F515-4371-B0EB-50B4D3FC9E70}">
      <dgm:prSet/>
      <dgm:spPr/>
      <dgm:t>
        <a:bodyPr/>
        <a:lstStyle/>
        <a:p>
          <a:endParaRPr lang="en-IN"/>
        </a:p>
      </dgm:t>
    </dgm:pt>
    <dgm:pt modelId="{ECEF6504-B2C9-41B3-A22D-F154A096D85E}" type="pres">
      <dgm:prSet presAssocID="{BC0DE32B-64D5-48E0-8AA4-83DB72372BCA}" presName="Name0" presStyleCnt="0">
        <dgm:presLayoutVars>
          <dgm:dir/>
          <dgm:resizeHandles val="exact"/>
        </dgm:presLayoutVars>
      </dgm:prSet>
      <dgm:spPr/>
    </dgm:pt>
    <dgm:pt modelId="{4794F405-8442-41E6-B82F-4673F9A43A04}" type="pres">
      <dgm:prSet presAssocID="{61064930-DBFA-4431-9FA9-6761BD35CAC4}" presName="node" presStyleLbl="node1" presStyleIdx="0" presStyleCnt="3">
        <dgm:presLayoutVars>
          <dgm:bulletEnabled val="1"/>
        </dgm:presLayoutVars>
      </dgm:prSet>
      <dgm:spPr/>
    </dgm:pt>
    <dgm:pt modelId="{6A21EF86-5D6A-4B3B-AA94-5A74795B8CE9}" type="pres">
      <dgm:prSet presAssocID="{B234BA6E-06A6-4E3F-9707-251F014F71FA}" presName="sibTrans" presStyleLbl="sibTrans2D1" presStyleIdx="0" presStyleCnt="2"/>
      <dgm:spPr/>
    </dgm:pt>
    <dgm:pt modelId="{65DE6F8B-9F9D-49B2-BBD9-A89FC6D92AE3}" type="pres">
      <dgm:prSet presAssocID="{B234BA6E-06A6-4E3F-9707-251F014F71FA}" presName="connectorText" presStyleLbl="sibTrans2D1" presStyleIdx="0" presStyleCnt="2"/>
      <dgm:spPr/>
    </dgm:pt>
    <dgm:pt modelId="{86246CBE-6874-498E-AEE4-3FEE1F1F99AD}" type="pres">
      <dgm:prSet presAssocID="{6EAB5CE8-8807-4C6F-AFB1-C1B85E415708}" presName="node" presStyleLbl="node1" presStyleIdx="1" presStyleCnt="3">
        <dgm:presLayoutVars>
          <dgm:bulletEnabled val="1"/>
        </dgm:presLayoutVars>
      </dgm:prSet>
      <dgm:spPr/>
    </dgm:pt>
    <dgm:pt modelId="{211A830A-21B4-48FF-8AB7-8B8B22D558F2}" type="pres">
      <dgm:prSet presAssocID="{7B3755E7-94B2-4B94-A187-1BC23E8C38E3}" presName="sibTrans" presStyleLbl="sibTrans2D1" presStyleIdx="1" presStyleCnt="2"/>
      <dgm:spPr/>
    </dgm:pt>
    <dgm:pt modelId="{78AF3C4C-E98D-4C83-81F0-917937B36D3C}" type="pres">
      <dgm:prSet presAssocID="{7B3755E7-94B2-4B94-A187-1BC23E8C38E3}" presName="connectorText" presStyleLbl="sibTrans2D1" presStyleIdx="1" presStyleCnt="2"/>
      <dgm:spPr/>
    </dgm:pt>
    <dgm:pt modelId="{A992EE74-45A7-4232-AF8F-EB2339A1557E}" type="pres">
      <dgm:prSet presAssocID="{84E8BC70-84B1-492C-B816-FFDBA05AF002}" presName="node" presStyleLbl="node1" presStyleIdx="2" presStyleCnt="3">
        <dgm:presLayoutVars>
          <dgm:bulletEnabled val="1"/>
        </dgm:presLayoutVars>
      </dgm:prSet>
      <dgm:spPr/>
    </dgm:pt>
  </dgm:ptLst>
  <dgm:cxnLst>
    <dgm:cxn modelId="{28B36610-AF25-4434-91C6-405828063E93}" type="presOf" srcId="{7B3755E7-94B2-4B94-A187-1BC23E8C38E3}" destId="{211A830A-21B4-48FF-8AB7-8B8B22D558F2}" srcOrd="0" destOrd="0" presId="urn:microsoft.com/office/officeart/2005/8/layout/process1"/>
    <dgm:cxn modelId="{7A854D2B-ACEA-4E42-849C-A9EC798A42A6}" srcId="{BC0DE32B-64D5-48E0-8AA4-83DB72372BCA}" destId="{61064930-DBFA-4431-9FA9-6761BD35CAC4}" srcOrd="0" destOrd="0" parTransId="{CB30F77C-AD58-4108-96AB-D3999113D8DE}" sibTransId="{B234BA6E-06A6-4E3F-9707-251F014F71FA}"/>
    <dgm:cxn modelId="{DBC07031-1A3E-45B6-98B2-3CB1B8FD881B}" type="presOf" srcId="{84E8BC70-84B1-492C-B816-FFDBA05AF002}" destId="{A992EE74-45A7-4232-AF8F-EB2339A1557E}" srcOrd="0" destOrd="0" presId="urn:microsoft.com/office/officeart/2005/8/layout/process1"/>
    <dgm:cxn modelId="{580D1932-D645-4A8D-AA9E-E5708869F853}" type="presOf" srcId="{6EAB5CE8-8807-4C6F-AFB1-C1B85E415708}" destId="{86246CBE-6874-498E-AEE4-3FEE1F1F99AD}" srcOrd="0" destOrd="0" presId="urn:microsoft.com/office/officeart/2005/8/layout/process1"/>
    <dgm:cxn modelId="{7CA3F03E-53B3-4989-83E4-FCA97C737A6D}" srcId="{BC0DE32B-64D5-48E0-8AA4-83DB72372BCA}" destId="{6EAB5CE8-8807-4C6F-AFB1-C1B85E415708}" srcOrd="1" destOrd="0" parTransId="{6A9B2727-FD37-47DD-94D3-26B345CB940D}" sibTransId="{7B3755E7-94B2-4B94-A187-1BC23E8C38E3}"/>
    <dgm:cxn modelId="{8BF17F5E-2A14-407D-B070-22434BC1A64B}" type="presOf" srcId="{61064930-DBFA-4431-9FA9-6761BD35CAC4}" destId="{4794F405-8442-41E6-B82F-4673F9A43A04}" srcOrd="0" destOrd="0" presId="urn:microsoft.com/office/officeart/2005/8/layout/process1"/>
    <dgm:cxn modelId="{2DB88F7C-F515-4371-B0EB-50B4D3FC9E70}" srcId="{BC0DE32B-64D5-48E0-8AA4-83DB72372BCA}" destId="{84E8BC70-84B1-492C-B816-FFDBA05AF002}" srcOrd="2" destOrd="0" parTransId="{EFC2FBD6-BBCC-489C-BC2E-6558C6840F5D}" sibTransId="{32DA62A9-633A-4311-9917-0DF27A9D8B8C}"/>
    <dgm:cxn modelId="{ED9CF48A-E10A-4F2A-B588-0FDDEF29228B}" type="presOf" srcId="{B234BA6E-06A6-4E3F-9707-251F014F71FA}" destId="{6A21EF86-5D6A-4B3B-AA94-5A74795B8CE9}" srcOrd="0" destOrd="0" presId="urn:microsoft.com/office/officeart/2005/8/layout/process1"/>
    <dgm:cxn modelId="{A71EB6D1-921B-4B7F-98D4-91F325E06CD6}" type="presOf" srcId="{7B3755E7-94B2-4B94-A187-1BC23E8C38E3}" destId="{78AF3C4C-E98D-4C83-81F0-917937B36D3C}" srcOrd="1" destOrd="0" presId="urn:microsoft.com/office/officeart/2005/8/layout/process1"/>
    <dgm:cxn modelId="{67C379E5-255E-4271-A054-B0F6A4596613}" type="presOf" srcId="{BC0DE32B-64D5-48E0-8AA4-83DB72372BCA}" destId="{ECEF6504-B2C9-41B3-A22D-F154A096D85E}" srcOrd="0" destOrd="0" presId="urn:microsoft.com/office/officeart/2005/8/layout/process1"/>
    <dgm:cxn modelId="{D0CFE5EF-626E-4CEB-9865-8A8CBA4BDE57}" type="presOf" srcId="{B234BA6E-06A6-4E3F-9707-251F014F71FA}" destId="{65DE6F8B-9F9D-49B2-BBD9-A89FC6D92AE3}" srcOrd="1" destOrd="0" presId="urn:microsoft.com/office/officeart/2005/8/layout/process1"/>
    <dgm:cxn modelId="{B94494EC-5B01-46DD-9A18-FB20DD6797C3}" type="presParOf" srcId="{ECEF6504-B2C9-41B3-A22D-F154A096D85E}" destId="{4794F405-8442-41E6-B82F-4673F9A43A04}" srcOrd="0" destOrd="0" presId="urn:microsoft.com/office/officeart/2005/8/layout/process1"/>
    <dgm:cxn modelId="{E6EC6B8D-AC06-46D6-B49C-E82138C877D7}" type="presParOf" srcId="{ECEF6504-B2C9-41B3-A22D-F154A096D85E}" destId="{6A21EF86-5D6A-4B3B-AA94-5A74795B8CE9}" srcOrd="1" destOrd="0" presId="urn:microsoft.com/office/officeart/2005/8/layout/process1"/>
    <dgm:cxn modelId="{9162D6AE-5432-444F-A09B-7D2ACD3641AB}" type="presParOf" srcId="{6A21EF86-5D6A-4B3B-AA94-5A74795B8CE9}" destId="{65DE6F8B-9F9D-49B2-BBD9-A89FC6D92AE3}" srcOrd="0" destOrd="0" presId="urn:microsoft.com/office/officeart/2005/8/layout/process1"/>
    <dgm:cxn modelId="{0AD9C2F0-26DD-42B9-9E3D-0F016CCCDD3E}" type="presParOf" srcId="{ECEF6504-B2C9-41B3-A22D-F154A096D85E}" destId="{86246CBE-6874-498E-AEE4-3FEE1F1F99AD}" srcOrd="2" destOrd="0" presId="urn:microsoft.com/office/officeart/2005/8/layout/process1"/>
    <dgm:cxn modelId="{40BB7324-8E0C-4403-8991-7936BF2EF035}" type="presParOf" srcId="{ECEF6504-B2C9-41B3-A22D-F154A096D85E}" destId="{211A830A-21B4-48FF-8AB7-8B8B22D558F2}" srcOrd="3" destOrd="0" presId="urn:microsoft.com/office/officeart/2005/8/layout/process1"/>
    <dgm:cxn modelId="{966DECAE-9272-4DE7-8C53-2F5BCB4507CF}" type="presParOf" srcId="{211A830A-21B4-48FF-8AB7-8B8B22D558F2}" destId="{78AF3C4C-E98D-4C83-81F0-917937B36D3C}" srcOrd="0" destOrd="0" presId="urn:microsoft.com/office/officeart/2005/8/layout/process1"/>
    <dgm:cxn modelId="{3CB1CC39-7928-4EE1-8B6A-8493A8984EA3}" type="presParOf" srcId="{ECEF6504-B2C9-41B3-A22D-F154A096D85E}" destId="{A992EE74-45A7-4232-AF8F-EB2339A1557E}"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B4ABAA5-DF5D-4029-9588-90C904372504}" type="doc">
      <dgm:prSet loTypeId="urn:microsoft.com/office/officeart/2005/8/layout/hList6" loCatId="list" qsTypeId="urn:microsoft.com/office/officeart/2005/8/quickstyle/simple1" qsCatId="simple" csTypeId="urn:microsoft.com/office/officeart/2005/8/colors/colorful4" csCatId="colorful"/>
      <dgm:spPr/>
      <dgm:t>
        <a:bodyPr/>
        <a:lstStyle/>
        <a:p>
          <a:endParaRPr lang="en-IN"/>
        </a:p>
      </dgm:t>
    </dgm:pt>
    <dgm:pt modelId="{AF7D7134-460B-48B0-B2E1-8E9D883595FD}">
      <dgm:prSet/>
      <dgm:spPr/>
      <dgm:t>
        <a:bodyPr/>
        <a:lstStyle/>
        <a:p>
          <a:pPr rtl="0"/>
          <a:r>
            <a:rPr lang="en-US" dirty="0" err="1"/>
            <a:t>Hypaque</a:t>
          </a:r>
          <a:r>
            <a:rPr lang="en-US" dirty="0"/>
            <a:t> (experimental solution) is composed of 5% </a:t>
          </a:r>
          <a:r>
            <a:rPr lang="en-US" dirty="0" err="1"/>
            <a:t>NaOCl</a:t>
          </a:r>
          <a:r>
            <a:rPr lang="en-US" dirty="0"/>
            <a:t>, 17% EDTA and </a:t>
          </a:r>
          <a:r>
            <a:rPr lang="en-US" dirty="0" err="1"/>
            <a:t>hypaque</a:t>
          </a:r>
          <a:r>
            <a:rPr lang="en-US" dirty="0"/>
            <a:t>, a high-contrast inject- able dye for angiography and arteriography (</a:t>
          </a:r>
          <a:r>
            <a:rPr lang="en-US" dirty="0" err="1"/>
            <a:t>Scarfe</a:t>
          </a:r>
          <a:r>
            <a:rPr lang="en-US" dirty="0"/>
            <a:t> et</a:t>
          </a:r>
          <a:r>
            <a:rPr lang="en-US" i="1" dirty="0"/>
            <a:t> al.</a:t>
          </a:r>
          <a:r>
            <a:rPr lang="en-US" dirty="0"/>
            <a:t> 1995). </a:t>
          </a:r>
          <a:endParaRPr lang="en-IN" dirty="0"/>
        </a:p>
      </dgm:t>
    </dgm:pt>
    <dgm:pt modelId="{9406FE39-B086-4103-8D0B-D07D00EAC58A}" type="parTrans" cxnId="{AD4577DA-3769-480D-9D48-3D492962D5E4}">
      <dgm:prSet/>
      <dgm:spPr/>
      <dgm:t>
        <a:bodyPr/>
        <a:lstStyle/>
        <a:p>
          <a:endParaRPr lang="en-IN"/>
        </a:p>
      </dgm:t>
    </dgm:pt>
    <dgm:pt modelId="{E4CC5063-3EDE-4F0B-AC96-836BD02FC264}" type="sibTrans" cxnId="{AD4577DA-3769-480D-9D48-3D492962D5E4}">
      <dgm:prSet/>
      <dgm:spPr/>
      <dgm:t>
        <a:bodyPr/>
        <a:lstStyle/>
        <a:p>
          <a:endParaRPr lang="en-IN"/>
        </a:p>
      </dgm:t>
    </dgm:pt>
    <dgm:pt modelId="{59AA904A-1BCE-4DCE-8726-890D2A1FD4D1}">
      <dgm:prSet/>
      <dgm:spPr/>
      <dgm:t>
        <a:bodyPr/>
        <a:lstStyle/>
        <a:p>
          <a:pPr rtl="0"/>
          <a:r>
            <a:rPr lang="en-US"/>
            <a:t>Hypaque is an aqueous solution of two iodine salts, diatrizoate meglumine and sodium iodine. </a:t>
          </a:r>
          <a:endParaRPr lang="en-IN"/>
        </a:p>
      </dgm:t>
    </dgm:pt>
    <dgm:pt modelId="{93FC422F-7FB6-4254-BCAF-66386FD5B1D0}" type="parTrans" cxnId="{D6935119-38C5-4EA7-8D38-500FA3815DF3}">
      <dgm:prSet/>
      <dgm:spPr/>
      <dgm:t>
        <a:bodyPr/>
        <a:lstStyle/>
        <a:p>
          <a:endParaRPr lang="en-IN"/>
        </a:p>
      </dgm:t>
    </dgm:pt>
    <dgm:pt modelId="{40EBDB89-B9F5-4899-B02A-08F586DB9221}" type="sibTrans" cxnId="{D6935119-38C5-4EA7-8D38-500FA3815DF3}">
      <dgm:prSet/>
      <dgm:spPr/>
      <dgm:t>
        <a:bodyPr/>
        <a:lstStyle/>
        <a:p>
          <a:endParaRPr lang="en-IN"/>
        </a:p>
      </dgm:t>
    </dgm:pt>
    <dgm:pt modelId="{4751DB89-4C7B-4AF2-86AD-6C1AE816FFE3}" type="pres">
      <dgm:prSet presAssocID="{4B4ABAA5-DF5D-4029-9588-90C904372504}" presName="Name0" presStyleCnt="0">
        <dgm:presLayoutVars>
          <dgm:dir/>
          <dgm:resizeHandles val="exact"/>
        </dgm:presLayoutVars>
      </dgm:prSet>
      <dgm:spPr/>
    </dgm:pt>
    <dgm:pt modelId="{DBC0B543-70B1-45BA-939E-EB3DDE65FF8C}" type="pres">
      <dgm:prSet presAssocID="{AF7D7134-460B-48B0-B2E1-8E9D883595FD}" presName="node" presStyleLbl="node1" presStyleIdx="0" presStyleCnt="2">
        <dgm:presLayoutVars>
          <dgm:bulletEnabled val="1"/>
        </dgm:presLayoutVars>
      </dgm:prSet>
      <dgm:spPr/>
    </dgm:pt>
    <dgm:pt modelId="{023340EA-1B52-4FA5-A816-3EF6B92E5002}" type="pres">
      <dgm:prSet presAssocID="{E4CC5063-3EDE-4F0B-AC96-836BD02FC264}" presName="sibTrans" presStyleCnt="0"/>
      <dgm:spPr/>
    </dgm:pt>
    <dgm:pt modelId="{2794F122-16AB-453A-8B29-B4B9B463B76E}" type="pres">
      <dgm:prSet presAssocID="{59AA904A-1BCE-4DCE-8726-890D2A1FD4D1}" presName="node" presStyleLbl="node1" presStyleIdx="1" presStyleCnt="2">
        <dgm:presLayoutVars>
          <dgm:bulletEnabled val="1"/>
        </dgm:presLayoutVars>
      </dgm:prSet>
      <dgm:spPr/>
    </dgm:pt>
  </dgm:ptLst>
  <dgm:cxnLst>
    <dgm:cxn modelId="{D6935119-38C5-4EA7-8D38-500FA3815DF3}" srcId="{4B4ABAA5-DF5D-4029-9588-90C904372504}" destId="{59AA904A-1BCE-4DCE-8726-890D2A1FD4D1}" srcOrd="1" destOrd="0" parTransId="{93FC422F-7FB6-4254-BCAF-66386FD5B1D0}" sibTransId="{40EBDB89-B9F5-4899-B02A-08F586DB9221}"/>
    <dgm:cxn modelId="{9C046C8F-D015-4217-982B-B9D90B29E675}" type="presOf" srcId="{4B4ABAA5-DF5D-4029-9588-90C904372504}" destId="{4751DB89-4C7B-4AF2-86AD-6C1AE816FFE3}" srcOrd="0" destOrd="0" presId="urn:microsoft.com/office/officeart/2005/8/layout/hList6"/>
    <dgm:cxn modelId="{437E56A1-DB01-4D56-8015-EC49BBF1FBEC}" type="presOf" srcId="{59AA904A-1BCE-4DCE-8726-890D2A1FD4D1}" destId="{2794F122-16AB-453A-8B29-B4B9B463B76E}" srcOrd="0" destOrd="0" presId="urn:microsoft.com/office/officeart/2005/8/layout/hList6"/>
    <dgm:cxn modelId="{717A07D6-760C-4E5E-A851-89FC3EB39357}" type="presOf" srcId="{AF7D7134-460B-48B0-B2E1-8E9D883595FD}" destId="{DBC0B543-70B1-45BA-939E-EB3DDE65FF8C}" srcOrd="0" destOrd="0" presId="urn:microsoft.com/office/officeart/2005/8/layout/hList6"/>
    <dgm:cxn modelId="{AD4577DA-3769-480D-9D48-3D492962D5E4}" srcId="{4B4ABAA5-DF5D-4029-9588-90C904372504}" destId="{AF7D7134-460B-48B0-B2E1-8E9D883595FD}" srcOrd="0" destOrd="0" parTransId="{9406FE39-B086-4103-8D0B-D07D00EAC58A}" sibTransId="{E4CC5063-3EDE-4F0B-AC96-836BD02FC264}"/>
    <dgm:cxn modelId="{734CA7CB-F8E5-4135-A227-E9DCF70E38C6}" type="presParOf" srcId="{4751DB89-4C7B-4AF2-86AD-6C1AE816FFE3}" destId="{DBC0B543-70B1-45BA-939E-EB3DDE65FF8C}" srcOrd="0" destOrd="0" presId="urn:microsoft.com/office/officeart/2005/8/layout/hList6"/>
    <dgm:cxn modelId="{674F853B-373A-4075-BE7F-258630993DB2}" type="presParOf" srcId="{4751DB89-4C7B-4AF2-86AD-6C1AE816FFE3}" destId="{023340EA-1B52-4FA5-A816-3EF6B92E5002}" srcOrd="1" destOrd="0" presId="urn:microsoft.com/office/officeart/2005/8/layout/hList6"/>
    <dgm:cxn modelId="{8530AC77-F757-4A20-A572-1D42703C8D6E}" type="presParOf" srcId="{4751DB89-4C7B-4AF2-86AD-6C1AE816FFE3}" destId="{2794F122-16AB-453A-8B29-B4B9B463B76E}"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61991B5-99BF-4271-92C1-CEF780AE17E7}"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IN"/>
        </a:p>
      </dgm:t>
    </dgm:pt>
    <dgm:pt modelId="{F7AAE7EA-C3E2-48E5-A569-80A6ABDB083D}">
      <dgm:prSet/>
      <dgm:spPr/>
      <dgm:t>
        <a:bodyPr/>
        <a:lstStyle/>
        <a:p>
          <a:pPr rtl="0"/>
          <a:r>
            <a:rPr lang="en-US"/>
            <a:t>Results have shown that a neutral EDTA solution reduces the mineral and non-collagenous protein (NCP) component of dentin, leading to surface softening but not to erosion of the surface dentin layer.  </a:t>
          </a:r>
          <a:endParaRPr lang="en-IN"/>
        </a:p>
      </dgm:t>
    </dgm:pt>
    <dgm:pt modelId="{6661F3CB-07A6-467B-BFD3-1B95F3F64765}" type="parTrans" cxnId="{46A96C5E-D1F7-462C-A6A3-DFC034DBFD1F}">
      <dgm:prSet/>
      <dgm:spPr/>
      <dgm:t>
        <a:bodyPr/>
        <a:lstStyle/>
        <a:p>
          <a:endParaRPr lang="en-IN"/>
        </a:p>
      </dgm:t>
    </dgm:pt>
    <dgm:pt modelId="{9D0188B2-B608-44EA-86F4-209A717524D2}" type="sibTrans" cxnId="{46A96C5E-D1F7-462C-A6A3-DFC034DBFD1F}">
      <dgm:prSet/>
      <dgm:spPr/>
      <dgm:t>
        <a:bodyPr/>
        <a:lstStyle/>
        <a:p>
          <a:endParaRPr lang="en-IN"/>
        </a:p>
      </dgm:t>
    </dgm:pt>
    <dgm:pt modelId="{466827F6-BE0C-4E6A-A2AD-B3C41B5AF6C1}">
      <dgm:prSet/>
      <dgm:spPr/>
      <dgm:t>
        <a:bodyPr/>
        <a:lstStyle/>
        <a:p>
          <a:pPr rtl="0"/>
          <a:r>
            <a:rPr lang="en-US"/>
            <a:t>EDTA can not only remove calcium ions but also water soluble NCP and phoshoproteins at a neutral pH. </a:t>
          </a:r>
          <a:endParaRPr lang="en-IN"/>
        </a:p>
      </dgm:t>
    </dgm:pt>
    <dgm:pt modelId="{EB450701-34A1-4303-A634-FCE1F4DF334A}" type="parTrans" cxnId="{8EC3E71C-E1E5-4F9D-B866-EDF6258E6CBF}">
      <dgm:prSet/>
      <dgm:spPr/>
      <dgm:t>
        <a:bodyPr/>
        <a:lstStyle/>
        <a:p>
          <a:endParaRPr lang="en-IN"/>
        </a:p>
      </dgm:t>
    </dgm:pt>
    <dgm:pt modelId="{6225009D-FC4B-4DF1-8FE0-F63D4B17C199}" type="sibTrans" cxnId="{8EC3E71C-E1E5-4F9D-B866-EDF6258E6CBF}">
      <dgm:prSet/>
      <dgm:spPr/>
      <dgm:t>
        <a:bodyPr/>
        <a:lstStyle/>
        <a:p>
          <a:endParaRPr lang="en-IN"/>
        </a:p>
      </dgm:t>
    </dgm:pt>
    <dgm:pt modelId="{10EADBC9-0D23-49B2-B193-E871215098C0}" type="pres">
      <dgm:prSet presAssocID="{061991B5-99BF-4271-92C1-CEF780AE17E7}" presName="compositeShape" presStyleCnt="0">
        <dgm:presLayoutVars>
          <dgm:dir/>
          <dgm:resizeHandles/>
        </dgm:presLayoutVars>
      </dgm:prSet>
      <dgm:spPr/>
    </dgm:pt>
    <dgm:pt modelId="{B3F5244F-EF6A-44A9-973C-48C08E7B2DBE}" type="pres">
      <dgm:prSet presAssocID="{061991B5-99BF-4271-92C1-CEF780AE17E7}" presName="pyramid" presStyleLbl="node1" presStyleIdx="0" presStyleCnt="1"/>
      <dgm:spPr/>
    </dgm:pt>
    <dgm:pt modelId="{92ED8D9C-176C-4512-AE9F-6EF0F2EDBA2C}" type="pres">
      <dgm:prSet presAssocID="{061991B5-99BF-4271-92C1-CEF780AE17E7}" presName="theList" presStyleCnt="0"/>
      <dgm:spPr/>
    </dgm:pt>
    <dgm:pt modelId="{0D0EF177-7FFD-4384-880E-6D4AC133E18E}" type="pres">
      <dgm:prSet presAssocID="{F7AAE7EA-C3E2-48E5-A569-80A6ABDB083D}" presName="aNode" presStyleLbl="fgAcc1" presStyleIdx="0" presStyleCnt="2">
        <dgm:presLayoutVars>
          <dgm:bulletEnabled val="1"/>
        </dgm:presLayoutVars>
      </dgm:prSet>
      <dgm:spPr/>
    </dgm:pt>
    <dgm:pt modelId="{45E4B07C-31F1-42FB-9076-B96562DA6DE1}" type="pres">
      <dgm:prSet presAssocID="{F7AAE7EA-C3E2-48E5-A569-80A6ABDB083D}" presName="aSpace" presStyleCnt="0"/>
      <dgm:spPr/>
    </dgm:pt>
    <dgm:pt modelId="{7EF75663-EFBB-4446-B3D4-08D6563D42A4}" type="pres">
      <dgm:prSet presAssocID="{466827F6-BE0C-4E6A-A2AD-B3C41B5AF6C1}" presName="aNode" presStyleLbl="fgAcc1" presStyleIdx="1" presStyleCnt="2">
        <dgm:presLayoutVars>
          <dgm:bulletEnabled val="1"/>
        </dgm:presLayoutVars>
      </dgm:prSet>
      <dgm:spPr/>
    </dgm:pt>
    <dgm:pt modelId="{00DA1180-D8A8-49A2-B834-9B737D9A4B7B}" type="pres">
      <dgm:prSet presAssocID="{466827F6-BE0C-4E6A-A2AD-B3C41B5AF6C1}" presName="aSpace" presStyleCnt="0"/>
      <dgm:spPr/>
    </dgm:pt>
  </dgm:ptLst>
  <dgm:cxnLst>
    <dgm:cxn modelId="{8EC3E71C-E1E5-4F9D-B866-EDF6258E6CBF}" srcId="{061991B5-99BF-4271-92C1-CEF780AE17E7}" destId="{466827F6-BE0C-4E6A-A2AD-B3C41B5AF6C1}" srcOrd="1" destOrd="0" parTransId="{EB450701-34A1-4303-A634-FCE1F4DF334A}" sibTransId="{6225009D-FC4B-4DF1-8FE0-F63D4B17C199}"/>
    <dgm:cxn modelId="{46A96C5E-D1F7-462C-A6A3-DFC034DBFD1F}" srcId="{061991B5-99BF-4271-92C1-CEF780AE17E7}" destId="{F7AAE7EA-C3E2-48E5-A569-80A6ABDB083D}" srcOrd="0" destOrd="0" parTransId="{6661F3CB-07A6-467B-BFD3-1B95F3F64765}" sibTransId="{9D0188B2-B608-44EA-86F4-209A717524D2}"/>
    <dgm:cxn modelId="{82CC8F74-F9D8-41EF-AF1B-0BAC7D1A847E}" type="presOf" srcId="{466827F6-BE0C-4E6A-A2AD-B3C41B5AF6C1}" destId="{7EF75663-EFBB-4446-B3D4-08D6563D42A4}" srcOrd="0" destOrd="0" presId="urn:microsoft.com/office/officeart/2005/8/layout/pyramid2"/>
    <dgm:cxn modelId="{63ACBBC5-3E1E-4920-A2EE-7D3A381CA4F9}" type="presOf" srcId="{F7AAE7EA-C3E2-48E5-A569-80A6ABDB083D}" destId="{0D0EF177-7FFD-4384-880E-6D4AC133E18E}" srcOrd="0" destOrd="0" presId="urn:microsoft.com/office/officeart/2005/8/layout/pyramid2"/>
    <dgm:cxn modelId="{F512FADE-BE5F-470E-AE68-25A51DF40CCB}" type="presOf" srcId="{061991B5-99BF-4271-92C1-CEF780AE17E7}" destId="{10EADBC9-0D23-49B2-B193-E871215098C0}" srcOrd="0" destOrd="0" presId="urn:microsoft.com/office/officeart/2005/8/layout/pyramid2"/>
    <dgm:cxn modelId="{4373502A-D198-4F18-B858-9A53AA68097C}" type="presParOf" srcId="{10EADBC9-0D23-49B2-B193-E871215098C0}" destId="{B3F5244F-EF6A-44A9-973C-48C08E7B2DBE}" srcOrd="0" destOrd="0" presId="urn:microsoft.com/office/officeart/2005/8/layout/pyramid2"/>
    <dgm:cxn modelId="{9367B251-A4E9-4D0C-8C55-0D89521809C7}" type="presParOf" srcId="{10EADBC9-0D23-49B2-B193-E871215098C0}" destId="{92ED8D9C-176C-4512-AE9F-6EF0F2EDBA2C}" srcOrd="1" destOrd="0" presId="urn:microsoft.com/office/officeart/2005/8/layout/pyramid2"/>
    <dgm:cxn modelId="{D00A076D-4216-4E81-B3AB-AA46DBD02B44}" type="presParOf" srcId="{92ED8D9C-176C-4512-AE9F-6EF0F2EDBA2C}" destId="{0D0EF177-7FFD-4384-880E-6D4AC133E18E}" srcOrd="0" destOrd="0" presId="urn:microsoft.com/office/officeart/2005/8/layout/pyramid2"/>
    <dgm:cxn modelId="{5D7C53F3-6925-4F38-B027-E4C0225192A6}" type="presParOf" srcId="{92ED8D9C-176C-4512-AE9F-6EF0F2EDBA2C}" destId="{45E4B07C-31F1-42FB-9076-B96562DA6DE1}" srcOrd="1" destOrd="0" presId="urn:microsoft.com/office/officeart/2005/8/layout/pyramid2"/>
    <dgm:cxn modelId="{CE292ABC-8C5B-4600-8955-0AAC1A2861E7}" type="presParOf" srcId="{92ED8D9C-176C-4512-AE9F-6EF0F2EDBA2C}" destId="{7EF75663-EFBB-4446-B3D4-08D6563D42A4}" srcOrd="2" destOrd="0" presId="urn:microsoft.com/office/officeart/2005/8/layout/pyramid2"/>
    <dgm:cxn modelId="{0B06A767-5465-40CA-8536-F8A483B2DAC8}" type="presParOf" srcId="{92ED8D9C-176C-4512-AE9F-6EF0F2EDBA2C}" destId="{00DA1180-D8A8-49A2-B834-9B737D9A4B7B}"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1BBD5-DD67-4094-85DE-3B57508298B9}">
      <dsp:nvSpPr>
        <dsp:cNvPr id="0" name=""/>
        <dsp:cNvSpPr/>
      </dsp:nvSpPr>
      <dsp:spPr>
        <a:xfrm>
          <a:off x="0" y="1432799"/>
          <a:ext cx="8458200" cy="1216800"/>
        </a:xfrm>
        <a:prstGeom prst="roundRect">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t>Traditional root canal disinfectant (1979)</a:t>
          </a:r>
          <a:endParaRPr lang="en-IN" sz="2400" kern="1200"/>
        </a:p>
      </dsp:txBody>
      <dsp:txXfrm>
        <a:off x="59399" y="1492198"/>
        <a:ext cx="8339402" cy="1098002"/>
      </dsp:txXfrm>
    </dsp:sp>
    <dsp:sp modelId="{2BACAD4C-3F2F-4365-8104-6A741E59097F}">
      <dsp:nvSpPr>
        <dsp:cNvPr id="0" name=""/>
        <dsp:cNvSpPr/>
      </dsp:nvSpPr>
      <dsp:spPr>
        <a:xfrm>
          <a:off x="0" y="2836800"/>
          <a:ext cx="8458200" cy="1216800"/>
        </a:xfrm>
        <a:prstGeom prst="roundRect">
          <a:avLst/>
        </a:prstGeom>
        <a:solidFill>
          <a:schemeClr val="accent2">
            <a:shade val="80000"/>
            <a:hueOff val="-491317"/>
            <a:satOff val="5009"/>
            <a:lumOff val="2754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t>2% iodine in 4% potassium iodide</a:t>
          </a:r>
          <a:endParaRPr lang="en-IN" sz="2400" kern="1200"/>
        </a:p>
      </dsp:txBody>
      <dsp:txXfrm>
        <a:off x="59399" y="2896199"/>
        <a:ext cx="8339402" cy="10980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42676-E3EB-4B64-9861-F4C3F878BCD7}">
      <dsp:nvSpPr>
        <dsp:cNvPr id="0" name=""/>
        <dsp:cNvSpPr/>
      </dsp:nvSpPr>
      <dsp:spPr>
        <a:xfrm>
          <a:off x="0" y="140572"/>
          <a:ext cx="7848872" cy="18322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a:t>EDTA solution seems to be limited in its ability to demineralise because each relatively large chelator molecule can only bind a single calcium ion. When all molecules are bound, the reaction stops. </a:t>
          </a:r>
          <a:endParaRPr lang="en-IN" sz="2700" kern="1200"/>
        </a:p>
      </dsp:txBody>
      <dsp:txXfrm>
        <a:off x="89442" y="230014"/>
        <a:ext cx="7669988" cy="1653336"/>
      </dsp:txXfrm>
    </dsp:sp>
    <dsp:sp modelId="{5F5339AB-0323-4ACC-9353-979F2734A9C0}">
      <dsp:nvSpPr>
        <dsp:cNvPr id="0" name=""/>
        <dsp:cNvSpPr/>
      </dsp:nvSpPr>
      <dsp:spPr>
        <a:xfrm>
          <a:off x="0" y="2050552"/>
          <a:ext cx="7848872" cy="18322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a:t>The effect of chelators depends on the width of the root canal and that only an insufficient amount of active substances can be introduced into the narrow canals. </a:t>
          </a:r>
          <a:endParaRPr lang="en-IN" sz="2700" kern="1200"/>
        </a:p>
      </dsp:txBody>
      <dsp:txXfrm>
        <a:off x="89442" y="2139994"/>
        <a:ext cx="7669988" cy="16533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81EB97-E8F6-4074-9AD6-A52FC9C00F87}">
      <dsp:nvSpPr>
        <dsp:cNvPr id="0" name=""/>
        <dsp:cNvSpPr/>
      </dsp:nvSpPr>
      <dsp:spPr>
        <a:xfrm>
          <a:off x="0" y="310508"/>
          <a:ext cx="7694240" cy="7956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t>sulfhydryl groups of bacterial enzymes</a:t>
          </a:r>
          <a:endParaRPr lang="en-IN" sz="3400" kern="1200" dirty="0"/>
        </a:p>
      </dsp:txBody>
      <dsp:txXfrm>
        <a:off x="38838" y="349346"/>
        <a:ext cx="7616564" cy="717924"/>
      </dsp:txXfrm>
    </dsp:sp>
    <dsp:sp modelId="{50833D1A-E93D-43D5-8DF5-090F0494CA9D}">
      <dsp:nvSpPr>
        <dsp:cNvPr id="0" name=""/>
        <dsp:cNvSpPr/>
      </dsp:nvSpPr>
      <dsp:spPr>
        <a:xfrm>
          <a:off x="0" y="1204028"/>
          <a:ext cx="7694240" cy="7956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t>cleaving disulfide bonds</a:t>
          </a:r>
          <a:endParaRPr lang="en-IN" sz="3400" kern="1200" dirty="0"/>
        </a:p>
      </dsp:txBody>
      <dsp:txXfrm>
        <a:off x="38838" y="1242866"/>
        <a:ext cx="7616564" cy="717924"/>
      </dsp:txXfrm>
    </dsp:sp>
    <dsp:sp modelId="{B239701C-2460-4C24-99AD-168F7DB662C7}">
      <dsp:nvSpPr>
        <dsp:cNvPr id="0" name=""/>
        <dsp:cNvSpPr/>
      </dsp:nvSpPr>
      <dsp:spPr>
        <a:xfrm>
          <a:off x="0" y="1999628"/>
          <a:ext cx="7694240" cy="1618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292" tIns="43180" rIns="241808" bIns="43180" numCol="1" spcCol="1270" anchor="t" anchorCtr="0">
          <a:noAutofit/>
        </a:bodyPr>
        <a:lstStyle/>
        <a:p>
          <a:pPr marL="228600" lvl="1" indent="-228600" algn="ctr" defTabSz="1200150" rtl="0">
            <a:lnSpc>
              <a:spcPct val="90000"/>
            </a:lnSpc>
            <a:spcBef>
              <a:spcPct val="0"/>
            </a:spcBef>
            <a:spcAft>
              <a:spcPct val="20000"/>
            </a:spcAft>
            <a:buChar char="•"/>
          </a:pPr>
          <a:endParaRPr lang="en-IN" sz="2700" kern="1200" dirty="0"/>
        </a:p>
        <a:p>
          <a:pPr marL="228600" lvl="1" indent="-228600" algn="ctr" defTabSz="1200150" rtl="0">
            <a:lnSpc>
              <a:spcPct val="90000"/>
            </a:lnSpc>
            <a:spcBef>
              <a:spcPct val="0"/>
            </a:spcBef>
            <a:spcAft>
              <a:spcPct val="20000"/>
            </a:spcAft>
            <a:buChar char="•"/>
          </a:pPr>
          <a:r>
            <a:rPr lang="en-US" sz="2700" kern="1200" dirty="0"/>
            <a:t>Combinations of IKI and CHX may be able to kill calcium hydroxide-resistant bacteria more efficiently</a:t>
          </a:r>
          <a:endParaRPr lang="en-IN" sz="2700" kern="1200" dirty="0"/>
        </a:p>
      </dsp:txBody>
      <dsp:txXfrm>
        <a:off x="0" y="1999628"/>
        <a:ext cx="7694240" cy="16187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5BA8FC-16E0-43DE-81A7-7E9E2F97B614}">
      <dsp:nvSpPr>
        <dsp:cNvPr id="0" name=""/>
        <dsp:cNvSpPr/>
      </dsp:nvSpPr>
      <dsp:spPr>
        <a:xfrm>
          <a:off x="0" y="0"/>
          <a:ext cx="7772400" cy="1506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a:t>Molander et al suggested that irrigation with 5 % IPI before Ca(OH)2 medication did not have an effect on the overall antimicrobial power </a:t>
          </a:r>
          <a:endParaRPr lang="en-IN" sz="2800" kern="1200"/>
        </a:p>
      </dsp:txBody>
      <dsp:txXfrm>
        <a:off x="73564" y="73564"/>
        <a:ext cx="7625272" cy="1359832"/>
      </dsp:txXfrm>
    </dsp:sp>
    <dsp:sp modelId="{7E547332-435A-48E9-8787-59AEC207A44B}">
      <dsp:nvSpPr>
        <dsp:cNvPr id="0" name=""/>
        <dsp:cNvSpPr/>
      </dsp:nvSpPr>
      <dsp:spPr>
        <a:xfrm>
          <a:off x="0" y="1855184"/>
          <a:ext cx="7772400" cy="1506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a:t>However, it is possible that IPI reduces the frequency  of persisting strains of E. faecalis </a:t>
          </a:r>
          <a:endParaRPr lang="en-IN" sz="2800" kern="1200"/>
        </a:p>
      </dsp:txBody>
      <dsp:txXfrm>
        <a:off x="73564" y="1928748"/>
        <a:ext cx="7625272" cy="1359832"/>
      </dsp:txXfrm>
    </dsp:sp>
    <dsp:sp modelId="{754BD2FE-E1B3-45DE-A70D-9EDEEFEA5FB0}">
      <dsp:nvSpPr>
        <dsp:cNvPr id="0" name=""/>
        <dsp:cNvSpPr/>
      </dsp:nvSpPr>
      <dsp:spPr>
        <a:xfrm>
          <a:off x="0" y="3690441"/>
          <a:ext cx="7772400" cy="1506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err="1"/>
            <a:t>Peciuliene</a:t>
          </a:r>
          <a:r>
            <a:rPr lang="en-US" sz="2800" kern="1200" dirty="0"/>
            <a:t> et al showed that when used after normal chemo mechanical preparation, IPI increased the number of culture negative canals.</a:t>
          </a:r>
          <a:endParaRPr lang="en-IN" sz="2800" kern="1200" dirty="0"/>
        </a:p>
      </dsp:txBody>
      <dsp:txXfrm>
        <a:off x="73564" y="3764005"/>
        <a:ext cx="7625272" cy="13598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A33537-6D34-4087-9638-07F248911DB7}">
      <dsp:nvSpPr>
        <dsp:cNvPr id="0" name=""/>
        <dsp:cNvSpPr/>
      </dsp:nvSpPr>
      <dsp:spPr>
        <a:xfrm>
          <a:off x="0" y="392964"/>
          <a:ext cx="7772400" cy="2307240"/>
        </a:xfrm>
        <a:prstGeom prst="roundRect">
          <a:avLst/>
        </a:prstGeom>
        <a:solidFill>
          <a:schemeClr val="accent3">
            <a:alpha val="9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rtl="0">
            <a:lnSpc>
              <a:spcPct val="90000"/>
            </a:lnSpc>
            <a:spcBef>
              <a:spcPct val="0"/>
            </a:spcBef>
            <a:spcAft>
              <a:spcPct val="35000"/>
            </a:spcAft>
            <a:buNone/>
          </a:pPr>
          <a:r>
            <a:rPr lang="en-IN" sz="3400" kern="1200" dirty="0" err="1"/>
            <a:t>Portenier</a:t>
          </a:r>
          <a:r>
            <a:rPr lang="en-IN" sz="3400" kern="1200" dirty="0"/>
            <a:t> et al</a:t>
          </a:r>
          <a:r>
            <a:rPr lang="en-IN" sz="3400" kern="1200" baseline="30000" dirty="0"/>
            <a:t> </a:t>
          </a:r>
          <a:r>
            <a:rPr lang="en-IN" sz="3400" kern="1200" dirty="0"/>
            <a:t>showed the inhibitory effect on 0.2/0.4%  IPI by dentine, (organic) dentine matrix, and heat-killed cells of E. </a:t>
          </a:r>
          <a:r>
            <a:rPr lang="en-IN" sz="3400" kern="1200" dirty="0" err="1"/>
            <a:t>faecalis</a:t>
          </a:r>
          <a:r>
            <a:rPr lang="en-IN" sz="3400" kern="1200" dirty="0"/>
            <a:t> and C. </a:t>
          </a:r>
          <a:r>
            <a:rPr lang="en-IN" sz="3400" kern="1200" dirty="0" err="1"/>
            <a:t>albicans</a:t>
          </a:r>
          <a:r>
            <a:rPr lang="en-IN" sz="3400" kern="1200" dirty="0"/>
            <a:t>.</a:t>
          </a:r>
        </a:p>
      </dsp:txBody>
      <dsp:txXfrm>
        <a:off x="112630" y="505594"/>
        <a:ext cx="7547140" cy="2081980"/>
      </dsp:txXfrm>
    </dsp:sp>
    <dsp:sp modelId="{997F2216-1DA8-4E9E-8DDA-1F58A9717851}">
      <dsp:nvSpPr>
        <dsp:cNvPr id="0" name=""/>
        <dsp:cNvSpPr/>
      </dsp:nvSpPr>
      <dsp:spPr>
        <a:xfrm>
          <a:off x="0" y="2798124"/>
          <a:ext cx="7772400" cy="2307240"/>
        </a:xfrm>
        <a:prstGeom prst="roundRect">
          <a:avLst/>
        </a:prstGeom>
        <a:solidFill>
          <a:schemeClr val="accent3">
            <a:alpha val="90000"/>
            <a:hueOff val="0"/>
            <a:satOff val="0"/>
            <a:lumOff val="0"/>
            <a:alpha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rtl="0">
            <a:lnSpc>
              <a:spcPct val="90000"/>
            </a:lnSpc>
            <a:spcBef>
              <a:spcPct val="0"/>
            </a:spcBef>
            <a:spcAft>
              <a:spcPct val="35000"/>
            </a:spcAft>
            <a:buNone/>
          </a:pPr>
          <a:r>
            <a:rPr lang="en-US" sz="3400" kern="1200"/>
            <a:t>These studies indicate that inactivation  of iodine compounds is one factor explaining the difficulty in obtaining sterile root canals </a:t>
          </a:r>
          <a:endParaRPr lang="en-IN" sz="3400" kern="1200"/>
        </a:p>
      </dsp:txBody>
      <dsp:txXfrm>
        <a:off x="112630" y="2910754"/>
        <a:ext cx="7547140" cy="20819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71C02-F874-46D6-935F-EAE38FC077DB}">
      <dsp:nvSpPr>
        <dsp:cNvPr id="0" name=""/>
        <dsp:cNvSpPr/>
      </dsp:nvSpPr>
      <dsp:spPr>
        <a:xfrm>
          <a:off x="0" y="30888"/>
          <a:ext cx="7467600" cy="1147719"/>
        </a:xfrm>
        <a:prstGeom prst="roundRect">
          <a:avLst/>
        </a:prstGeom>
        <a:solidFill>
          <a:schemeClr val="accent3">
            <a:alpha val="9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kern="1200" dirty="0">
              <a:solidFill>
                <a:schemeClr val="tx1"/>
              </a:solidFill>
            </a:rPr>
            <a:t>Iodine causes an allergic reaction in some patients</a:t>
          </a:r>
          <a:endParaRPr lang="en-IN" sz="2000" kern="1200" dirty="0">
            <a:solidFill>
              <a:schemeClr val="tx1"/>
            </a:solidFill>
          </a:endParaRPr>
        </a:p>
        <a:p>
          <a:pPr lvl="0" algn="ctr" defTabSz="1733550" rtl="0">
            <a:lnSpc>
              <a:spcPct val="90000"/>
            </a:lnSpc>
            <a:spcBef>
              <a:spcPct val="0"/>
            </a:spcBef>
            <a:spcAft>
              <a:spcPct val="35000"/>
            </a:spcAft>
            <a:buNone/>
          </a:pPr>
          <a:endParaRPr lang="en-IN" sz="2000" kern="1200" dirty="0">
            <a:solidFill>
              <a:schemeClr val="tx1"/>
            </a:solidFill>
          </a:endParaRPr>
        </a:p>
      </dsp:txBody>
      <dsp:txXfrm>
        <a:off x="56027" y="86915"/>
        <a:ext cx="7355546" cy="1035665"/>
      </dsp:txXfrm>
    </dsp:sp>
    <dsp:sp modelId="{CC78646A-2EEA-46B3-8D21-4F9B4F2C9F6B}">
      <dsp:nvSpPr>
        <dsp:cNvPr id="0" name=""/>
        <dsp:cNvSpPr/>
      </dsp:nvSpPr>
      <dsp:spPr>
        <a:xfrm>
          <a:off x="0" y="1236208"/>
          <a:ext cx="7467600" cy="1147719"/>
        </a:xfrm>
        <a:prstGeom prst="roundRect">
          <a:avLst/>
        </a:prstGeom>
        <a:solidFill>
          <a:schemeClr val="accent3">
            <a:alpha val="90000"/>
            <a:hueOff val="0"/>
            <a:satOff val="0"/>
            <a:lumOff val="0"/>
            <a:alphaOff val="-2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1733550" rtl="0" eaLnBrk="1" fontAlgn="auto" latinLnBrk="0" hangingPunct="1">
            <a:lnSpc>
              <a:spcPct val="90000"/>
            </a:lnSpc>
            <a:spcBef>
              <a:spcPct val="0"/>
            </a:spcBef>
            <a:spcAft>
              <a:spcPct val="35000"/>
            </a:spcAft>
            <a:buClrTx/>
            <a:buSzTx/>
            <a:buFontTx/>
            <a:buNone/>
            <a:tabLst/>
            <a:defRPr/>
          </a:pPr>
          <a:r>
            <a:rPr lang="en-US" sz="2000" kern="1200" dirty="0">
              <a:solidFill>
                <a:schemeClr val="tx1"/>
              </a:solidFill>
            </a:rPr>
            <a:t>Iodine has also the potential to stain dentine</a:t>
          </a:r>
          <a:endParaRPr lang="en-IN" sz="2000" kern="1200" dirty="0">
            <a:solidFill>
              <a:schemeClr val="tx1"/>
            </a:solidFill>
          </a:endParaRPr>
        </a:p>
        <a:p>
          <a:pPr lvl="0" algn="ctr" defTabSz="1733550" rtl="0">
            <a:lnSpc>
              <a:spcPct val="90000"/>
            </a:lnSpc>
            <a:spcBef>
              <a:spcPct val="0"/>
            </a:spcBef>
            <a:spcAft>
              <a:spcPct val="35000"/>
            </a:spcAft>
            <a:buNone/>
          </a:pPr>
          <a:endParaRPr lang="en-IN" sz="2000" kern="1200" dirty="0">
            <a:solidFill>
              <a:schemeClr val="tx1"/>
            </a:solidFill>
          </a:endParaRPr>
        </a:p>
      </dsp:txBody>
      <dsp:txXfrm>
        <a:off x="56027" y="1292235"/>
        <a:ext cx="7355546" cy="1035665"/>
      </dsp:txXfrm>
    </dsp:sp>
    <dsp:sp modelId="{82A65213-2EB0-4337-9020-98D2D680EA6A}">
      <dsp:nvSpPr>
        <dsp:cNvPr id="0" name=""/>
        <dsp:cNvSpPr/>
      </dsp:nvSpPr>
      <dsp:spPr>
        <a:xfrm>
          <a:off x="0" y="2441528"/>
          <a:ext cx="7467600" cy="1147719"/>
        </a:xfrm>
        <a:prstGeom prst="roundRect">
          <a:avLst/>
        </a:prstGeom>
        <a:solidFill>
          <a:schemeClr val="accent3">
            <a:alpha val="90000"/>
            <a:hueOff val="0"/>
            <a:satOff val="0"/>
            <a:lumOff val="0"/>
            <a:alpha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kern="1200" dirty="0">
              <a:solidFill>
                <a:schemeClr val="tx1"/>
              </a:solidFill>
            </a:rPr>
            <a:t>Substances commonly found in the root canal inhibit the antimicrobial efficiency of iodine</a:t>
          </a:r>
          <a:endParaRPr lang="en-IN" sz="2000" kern="1200" dirty="0">
            <a:solidFill>
              <a:schemeClr val="tx1"/>
            </a:solidFill>
          </a:endParaRPr>
        </a:p>
        <a:p>
          <a:pPr lvl="0" algn="ctr" defTabSz="1066800" rtl="0">
            <a:lnSpc>
              <a:spcPct val="90000"/>
            </a:lnSpc>
            <a:spcBef>
              <a:spcPct val="0"/>
            </a:spcBef>
            <a:spcAft>
              <a:spcPct val="35000"/>
            </a:spcAft>
            <a:buNone/>
          </a:pPr>
          <a:endParaRPr lang="en-IN" sz="2000" kern="1200" dirty="0">
            <a:solidFill>
              <a:schemeClr val="tx1"/>
            </a:solidFill>
          </a:endParaRPr>
        </a:p>
      </dsp:txBody>
      <dsp:txXfrm>
        <a:off x="56027" y="2497555"/>
        <a:ext cx="7355546" cy="1035665"/>
      </dsp:txXfrm>
    </dsp:sp>
    <dsp:sp modelId="{17F057A0-2B55-4C88-9058-EC55B9EBC7A1}">
      <dsp:nvSpPr>
        <dsp:cNvPr id="0" name=""/>
        <dsp:cNvSpPr/>
      </dsp:nvSpPr>
      <dsp:spPr>
        <a:xfrm>
          <a:off x="0" y="3589248"/>
          <a:ext cx="746760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096" tIns="25400" rIns="142240" bIns="25400" numCol="1" spcCol="1270" anchor="t" anchorCtr="0">
          <a:noAutofit/>
        </a:bodyPr>
        <a:lstStyle/>
        <a:p>
          <a:pPr marL="171450" lvl="1" indent="-171450" algn="ctr" defTabSz="711200" rtl="0">
            <a:lnSpc>
              <a:spcPct val="90000"/>
            </a:lnSpc>
            <a:spcBef>
              <a:spcPct val="0"/>
            </a:spcBef>
            <a:spcAft>
              <a:spcPct val="20000"/>
            </a:spcAft>
            <a:buChar char="•"/>
          </a:pPr>
          <a:endParaRPr lang="en-IN" sz="1600" kern="1200" dirty="0">
            <a:solidFill>
              <a:schemeClr val="tx1"/>
            </a:solidFill>
          </a:endParaRPr>
        </a:p>
      </dsp:txBody>
      <dsp:txXfrm>
        <a:off x="0" y="3589248"/>
        <a:ext cx="7467600" cy="3312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6A15E-C86D-447F-86AB-A0F0E5DDB362}">
      <dsp:nvSpPr>
        <dsp:cNvPr id="0" name=""/>
        <dsp:cNvSpPr/>
      </dsp:nvSpPr>
      <dsp:spPr>
        <a:xfrm>
          <a:off x="0" y="77866"/>
          <a:ext cx="7467600" cy="1221041"/>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a:t>The term 'chelate' originates from the Greek word 'chele' (crab claw). </a:t>
          </a:r>
          <a:endParaRPr lang="en-IN" sz="2300" kern="1200"/>
        </a:p>
      </dsp:txBody>
      <dsp:txXfrm>
        <a:off x="59606" y="137472"/>
        <a:ext cx="7348388" cy="1101829"/>
      </dsp:txXfrm>
    </dsp:sp>
    <dsp:sp modelId="{8A1FB4BF-D69A-4D75-AA1E-B5039473C072}">
      <dsp:nvSpPr>
        <dsp:cNvPr id="0" name=""/>
        <dsp:cNvSpPr/>
      </dsp:nvSpPr>
      <dsp:spPr>
        <a:xfrm>
          <a:off x="0" y="1365147"/>
          <a:ext cx="7467600" cy="1221041"/>
        </a:xfrm>
        <a:prstGeom prst="roundRect">
          <a:avLst/>
        </a:prstGeom>
        <a:solidFill>
          <a:schemeClr val="accent4">
            <a:hueOff val="507158"/>
            <a:satOff val="-2864"/>
            <a:lumOff val="-490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a:t>Chelates are particularly stable complexes of metal ions with organic substances as a result of ring-shaped bonds. </a:t>
          </a:r>
          <a:endParaRPr lang="en-IN" sz="2300" kern="1200"/>
        </a:p>
      </dsp:txBody>
      <dsp:txXfrm>
        <a:off x="59606" y="1424753"/>
        <a:ext cx="7348388" cy="1101829"/>
      </dsp:txXfrm>
    </dsp:sp>
    <dsp:sp modelId="{4C2E9078-8CCC-4738-96F8-EDA913C95064}">
      <dsp:nvSpPr>
        <dsp:cNvPr id="0" name=""/>
        <dsp:cNvSpPr/>
      </dsp:nvSpPr>
      <dsp:spPr>
        <a:xfrm>
          <a:off x="0" y="2652429"/>
          <a:ext cx="7467600" cy="1221041"/>
        </a:xfrm>
        <a:prstGeom prst="roundRect">
          <a:avLst/>
        </a:prstGeom>
        <a:solidFill>
          <a:schemeClr val="accent4">
            <a:hueOff val="1014315"/>
            <a:satOff val="-5728"/>
            <a:lumOff val="-980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a:t>This stability is a result of the bond between the chelator, which has more than one pair of free electrons, and the central metal ion. </a:t>
          </a:r>
          <a:endParaRPr lang="en-IN" sz="2300" kern="1200"/>
        </a:p>
      </dsp:txBody>
      <dsp:txXfrm>
        <a:off x="59606" y="2712035"/>
        <a:ext cx="7348388" cy="11018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4F405-8442-41E6-B82F-4673F9A43A04}">
      <dsp:nvSpPr>
        <dsp:cNvPr id="0" name=""/>
        <dsp:cNvSpPr/>
      </dsp:nvSpPr>
      <dsp:spPr>
        <a:xfrm>
          <a:off x="6898" y="523523"/>
          <a:ext cx="2061861" cy="123711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t>Disodium salt of EDTA (17.00 g)</a:t>
          </a:r>
          <a:endParaRPr lang="en-IN" sz="2400" kern="1200"/>
        </a:p>
      </dsp:txBody>
      <dsp:txXfrm>
        <a:off x="43132" y="559757"/>
        <a:ext cx="1989393" cy="1164649"/>
      </dsp:txXfrm>
    </dsp:sp>
    <dsp:sp modelId="{6A21EF86-5D6A-4B3B-AA94-5A74795B8CE9}">
      <dsp:nvSpPr>
        <dsp:cNvPr id="0" name=""/>
        <dsp:cNvSpPr/>
      </dsp:nvSpPr>
      <dsp:spPr>
        <a:xfrm>
          <a:off x="2274946" y="886411"/>
          <a:ext cx="437114" cy="51134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IN" sz="1900" kern="1200"/>
        </a:p>
      </dsp:txBody>
      <dsp:txXfrm>
        <a:off x="2274946" y="988679"/>
        <a:ext cx="305980" cy="306805"/>
      </dsp:txXfrm>
    </dsp:sp>
    <dsp:sp modelId="{86246CBE-6874-498E-AEE4-3FEE1F1F99AD}">
      <dsp:nvSpPr>
        <dsp:cNvPr id="0" name=""/>
        <dsp:cNvSpPr/>
      </dsp:nvSpPr>
      <dsp:spPr>
        <a:xfrm>
          <a:off x="2893505" y="523523"/>
          <a:ext cx="2061861" cy="1237117"/>
        </a:xfrm>
        <a:prstGeom prst="roundRect">
          <a:avLst>
            <a:gd name="adj" fmla="val 10000"/>
          </a:avLst>
        </a:prstGeom>
        <a:solidFill>
          <a:schemeClr val="accent2">
            <a:hueOff val="1449972"/>
            <a:satOff val="-22140"/>
            <a:lumOff val="-78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t>Aqua dest. (100.00 mL)</a:t>
          </a:r>
          <a:endParaRPr lang="en-IN" sz="2400" kern="1200"/>
        </a:p>
      </dsp:txBody>
      <dsp:txXfrm>
        <a:off x="2929739" y="559757"/>
        <a:ext cx="1989393" cy="1164649"/>
      </dsp:txXfrm>
    </dsp:sp>
    <dsp:sp modelId="{211A830A-21B4-48FF-8AB7-8B8B22D558F2}">
      <dsp:nvSpPr>
        <dsp:cNvPr id="0" name=""/>
        <dsp:cNvSpPr/>
      </dsp:nvSpPr>
      <dsp:spPr>
        <a:xfrm>
          <a:off x="5161553" y="886411"/>
          <a:ext cx="437114" cy="511341"/>
        </a:xfrm>
        <a:prstGeom prst="rightArrow">
          <a:avLst>
            <a:gd name="adj1" fmla="val 60000"/>
            <a:gd name="adj2" fmla="val 50000"/>
          </a:avLst>
        </a:prstGeom>
        <a:solidFill>
          <a:schemeClr val="accent2">
            <a:hueOff val="2899945"/>
            <a:satOff val="-44281"/>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IN" sz="1900" kern="1200"/>
        </a:p>
      </dsp:txBody>
      <dsp:txXfrm>
        <a:off x="5161553" y="988679"/>
        <a:ext cx="305980" cy="306805"/>
      </dsp:txXfrm>
    </dsp:sp>
    <dsp:sp modelId="{A992EE74-45A7-4232-AF8F-EB2339A1557E}">
      <dsp:nvSpPr>
        <dsp:cNvPr id="0" name=""/>
        <dsp:cNvSpPr/>
      </dsp:nvSpPr>
      <dsp:spPr>
        <a:xfrm>
          <a:off x="5780111" y="523523"/>
          <a:ext cx="2061861" cy="1237117"/>
        </a:xfrm>
        <a:prstGeom prst="roundRect">
          <a:avLst>
            <a:gd name="adj" fmla="val 10000"/>
          </a:avLst>
        </a:prstGeom>
        <a:solidFill>
          <a:schemeClr val="accent2">
            <a:hueOff val="2899945"/>
            <a:satOff val="-44281"/>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t>5 M sodium hydroxide (9.25 mL)</a:t>
          </a:r>
          <a:endParaRPr lang="en-IN" sz="2400" kern="1200"/>
        </a:p>
      </dsp:txBody>
      <dsp:txXfrm>
        <a:off x="5816345" y="559757"/>
        <a:ext cx="1989393" cy="11646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0B543-70B1-45BA-939E-EB3DDE65FF8C}">
      <dsp:nvSpPr>
        <dsp:cNvPr id="0" name=""/>
        <dsp:cNvSpPr/>
      </dsp:nvSpPr>
      <dsp:spPr>
        <a:xfrm rot="16200000">
          <a:off x="-667103" y="670990"/>
          <a:ext cx="5081005" cy="3739023"/>
        </a:xfrm>
        <a:prstGeom prst="flowChartManualOperati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0" tIns="0" rIns="158254" bIns="0" numCol="1" spcCol="1270" anchor="ctr" anchorCtr="0">
          <a:noAutofit/>
        </a:bodyPr>
        <a:lstStyle/>
        <a:p>
          <a:pPr marL="0" lvl="0" indent="0" algn="ctr" defTabSz="1111250" rtl="0">
            <a:lnSpc>
              <a:spcPct val="90000"/>
            </a:lnSpc>
            <a:spcBef>
              <a:spcPct val="0"/>
            </a:spcBef>
            <a:spcAft>
              <a:spcPct val="35000"/>
            </a:spcAft>
            <a:buNone/>
          </a:pPr>
          <a:r>
            <a:rPr lang="en-US" sz="2500" kern="1200" dirty="0" err="1"/>
            <a:t>Hypaque</a:t>
          </a:r>
          <a:r>
            <a:rPr lang="en-US" sz="2500" kern="1200" dirty="0"/>
            <a:t> (experimental solution) is composed of 5% </a:t>
          </a:r>
          <a:r>
            <a:rPr lang="en-US" sz="2500" kern="1200" dirty="0" err="1"/>
            <a:t>NaOCl</a:t>
          </a:r>
          <a:r>
            <a:rPr lang="en-US" sz="2500" kern="1200" dirty="0"/>
            <a:t>, 17% EDTA and </a:t>
          </a:r>
          <a:r>
            <a:rPr lang="en-US" sz="2500" kern="1200" dirty="0" err="1"/>
            <a:t>hypaque</a:t>
          </a:r>
          <a:r>
            <a:rPr lang="en-US" sz="2500" kern="1200" dirty="0"/>
            <a:t>, a high-contrast inject- able dye for angiography and arteriography (</a:t>
          </a:r>
          <a:r>
            <a:rPr lang="en-US" sz="2500" kern="1200" dirty="0" err="1"/>
            <a:t>Scarfe</a:t>
          </a:r>
          <a:r>
            <a:rPr lang="en-US" sz="2500" kern="1200" dirty="0"/>
            <a:t> et</a:t>
          </a:r>
          <a:r>
            <a:rPr lang="en-US" sz="2500" i="1" kern="1200" dirty="0"/>
            <a:t> al.</a:t>
          </a:r>
          <a:r>
            <a:rPr lang="en-US" sz="2500" kern="1200" dirty="0"/>
            <a:t> 1995). </a:t>
          </a:r>
          <a:endParaRPr lang="en-IN" sz="2500" kern="1200" dirty="0"/>
        </a:p>
      </dsp:txBody>
      <dsp:txXfrm rot="5400000">
        <a:off x="3888" y="1016200"/>
        <a:ext cx="3739023" cy="3048603"/>
      </dsp:txXfrm>
    </dsp:sp>
    <dsp:sp modelId="{2794F122-16AB-453A-8B29-B4B9B463B76E}">
      <dsp:nvSpPr>
        <dsp:cNvPr id="0" name=""/>
        <dsp:cNvSpPr/>
      </dsp:nvSpPr>
      <dsp:spPr>
        <a:xfrm rot="16200000">
          <a:off x="3352346" y="670990"/>
          <a:ext cx="5081005" cy="3739023"/>
        </a:xfrm>
        <a:prstGeom prst="flowChartManualOperation">
          <a:avLst/>
        </a:prstGeom>
        <a:solidFill>
          <a:schemeClr val="accent4">
            <a:hueOff val="1014315"/>
            <a:satOff val="-5728"/>
            <a:lumOff val="-980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0" tIns="0" rIns="158254" bIns="0" numCol="1" spcCol="1270" anchor="ctr" anchorCtr="0">
          <a:noAutofit/>
        </a:bodyPr>
        <a:lstStyle/>
        <a:p>
          <a:pPr marL="0" lvl="0" indent="0" algn="ctr" defTabSz="1111250" rtl="0">
            <a:lnSpc>
              <a:spcPct val="90000"/>
            </a:lnSpc>
            <a:spcBef>
              <a:spcPct val="0"/>
            </a:spcBef>
            <a:spcAft>
              <a:spcPct val="35000"/>
            </a:spcAft>
            <a:buNone/>
          </a:pPr>
          <a:r>
            <a:rPr lang="en-US" sz="2500" kern="1200"/>
            <a:t>Hypaque is an aqueous solution of two iodine salts, diatrizoate meglumine and sodium iodine. </a:t>
          </a:r>
          <a:endParaRPr lang="en-IN" sz="2500" kern="1200"/>
        </a:p>
      </dsp:txBody>
      <dsp:txXfrm rot="5400000">
        <a:off x="4023337" y="1016200"/>
        <a:ext cx="3739023" cy="304860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5244F-EF6A-44A9-973C-48C08E7B2DBE}">
      <dsp:nvSpPr>
        <dsp:cNvPr id="0" name=""/>
        <dsp:cNvSpPr/>
      </dsp:nvSpPr>
      <dsp:spPr>
        <a:xfrm>
          <a:off x="936103" y="0"/>
          <a:ext cx="5760640" cy="5760640"/>
        </a:xfrm>
        <a:prstGeom prst="triangl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0EF177-7FFD-4384-880E-6D4AC133E18E}">
      <dsp:nvSpPr>
        <dsp:cNvPr id="0" name=""/>
        <dsp:cNvSpPr/>
      </dsp:nvSpPr>
      <dsp:spPr>
        <a:xfrm>
          <a:off x="3816423" y="576626"/>
          <a:ext cx="3744416" cy="2047727"/>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t>Results have shown that a neutral EDTA solution reduces the mineral and non-collagenous protein (NCP) component of dentin, leading to surface softening but not to erosion of the surface dentin layer.  </a:t>
          </a:r>
          <a:endParaRPr lang="en-IN" sz="1800" kern="1200"/>
        </a:p>
      </dsp:txBody>
      <dsp:txXfrm>
        <a:off x="3916385" y="676588"/>
        <a:ext cx="3544492" cy="1847803"/>
      </dsp:txXfrm>
    </dsp:sp>
    <dsp:sp modelId="{7EF75663-EFBB-4446-B3D4-08D6563D42A4}">
      <dsp:nvSpPr>
        <dsp:cNvPr id="0" name=""/>
        <dsp:cNvSpPr/>
      </dsp:nvSpPr>
      <dsp:spPr>
        <a:xfrm>
          <a:off x="3816423" y="2880319"/>
          <a:ext cx="3744416" cy="2047727"/>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t>EDTA can not only remove calcium ions but also water soluble NCP and phoshoproteins at a neutral pH. </a:t>
          </a:r>
          <a:endParaRPr lang="en-IN" sz="1800" kern="1200"/>
        </a:p>
      </dsp:txBody>
      <dsp:txXfrm>
        <a:off x="3916385" y="2980281"/>
        <a:ext cx="3544492" cy="18478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C8993E-EB0A-4FB3-80A2-6074F11E8C3E}" type="datetimeFigureOut">
              <a:rPr lang="en-IN" smtClean="0"/>
              <a:pPr/>
              <a:t>18-04-2023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C3195C-BA85-451D-A468-3B0A719F4E19}" type="slidenum">
              <a:rPr lang="en-IN" smtClean="0"/>
              <a:pPr/>
              <a:t>‹#›</a:t>
            </a:fld>
            <a:endParaRPr lang="en-IN"/>
          </a:p>
        </p:txBody>
      </p:sp>
    </p:spTree>
    <p:extLst>
      <p:ext uri="{BB962C8B-B14F-4D97-AF65-F5344CB8AC3E}">
        <p14:creationId xmlns:p14="http://schemas.microsoft.com/office/powerpoint/2010/main" val="27754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Slide Number Placeholder 3"/>
          <p:cNvSpPr>
            <a:spLocks noGrp="1"/>
          </p:cNvSpPr>
          <p:nvPr>
            <p:ph type="sldNum" sz="quarter" idx="10"/>
          </p:nvPr>
        </p:nvSpPr>
        <p:spPr/>
        <p:txBody>
          <a:bodyPr/>
          <a:lstStyle/>
          <a:p>
            <a:fld id="{37126F77-CF2F-4C1C-86AA-46D908D5217B}" type="slidenum">
              <a:rPr lang="en-SG" smtClean="0"/>
              <a:pPr/>
              <a:t>4</a:t>
            </a:fld>
            <a:endParaRPr lang="en-SG"/>
          </a:p>
        </p:txBody>
      </p:sp>
    </p:spTree>
    <p:extLst>
      <p:ext uri="{BB962C8B-B14F-4D97-AF65-F5344CB8AC3E}">
        <p14:creationId xmlns:p14="http://schemas.microsoft.com/office/powerpoint/2010/main" val="1564401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Iodine acts as an oxidizing agent by reacting with</a:t>
            </a:r>
          </a:p>
          <a:p>
            <a:endParaRPr lang="en-IN" dirty="0"/>
          </a:p>
        </p:txBody>
      </p:sp>
      <p:sp>
        <p:nvSpPr>
          <p:cNvPr id="4" name="Slide Number Placeholder 3"/>
          <p:cNvSpPr>
            <a:spLocks noGrp="1"/>
          </p:cNvSpPr>
          <p:nvPr>
            <p:ph type="sldNum" sz="quarter" idx="10"/>
          </p:nvPr>
        </p:nvSpPr>
        <p:spPr/>
        <p:txBody>
          <a:bodyPr/>
          <a:lstStyle/>
          <a:p>
            <a:fld id="{E5C3195C-BA85-451D-A468-3B0A719F4E19}" type="slidenum">
              <a:rPr lang="en-IN" smtClean="0"/>
              <a:pPr/>
              <a:t>9</a:t>
            </a:fld>
            <a:endParaRPr lang="en-IN"/>
          </a:p>
        </p:txBody>
      </p:sp>
    </p:spTree>
    <p:extLst>
      <p:ext uri="{BB962C8B-B14F-4D97-AF65-F5344CB8AC3E}">
        <p14:creationId xmlns:p14="http://schemas.microsoft.com/office/powerpoint/2010/main" val="2205495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 IEJ 2001</a:t>
            </a:r>
            <a:endParaRPr lang="en-IN" dirty="0"/>
          </a:p>
        </p:txBody>
      </p:sp>
      <p:sp>
        <p:nvSpPr>
          <p:cNvPr id="4" name="Slide Number Placeholder 3"/>
          <p:cNvSpPr>
            <a:spLocks noGrp="1"/>
          </p:cNvSpPr>
          <p:nvPr>
            <p:ph type="sldNum" sz="quarter" idx="10"/>
          </p:nvPr>
        </p:nvSpPr>
        <p:spPr/>
        <p:txBody>
          <a:bodyPr/>
          <a:lstStyle/>
          <a:p>
            <a:fld id="{E5C3195C-BA85-451D-A468-3B0A719F4E19}" type="slidenum">
              <a:rPr lang="en-IN" smtClean="0"/>
              <a:pPr/>
              <a:t>12</a:t>
            </a:fld>
            <a:endParaRPr lang="en-IN"/>
          </a:p>
        </p:txBody>
      </p:sp>
    </p:spTree>
    <p:extLst>
      <p:ext uri="{BB962C8B-B14F-4D97-AF65-F5344CB8AC3E}">
        <p14:creationId xmlns:p14="http://schemas.microsoft.com/office/powerpoint/2010/main" val="454659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addition is aimed at reducing the surface tension of the irrigant, facilitating the wet­ting of the entire root canal wall and thereby increasing the ability of the chelators to penetrate the dentine. </a:t>
            </a:r>
          </a:p>
          <a:p>
            <a:endParaRPr lang="en-IN" dirty="0"/>
          </a:p>
        </p:txBody>
      </p:sp>
      <p:sp>
        <p:nvSpPr>
          <p:cNvPr id="4" name="Slide Number Placeholder 3"/>
          <p:cNvSpPr>
            <a:spLocks noGrp="1"/>
          </p:cNvSpPr>
          <p:nvPr>
            <p:ph type="sldNum" sz="quarter" idx="10"/>
          </p:nvPr>
        </p:nvSpPr>
        <p:spPr/>
        <p:txBody>
          <a:bodyPr/>
          <a:lstStyle/>
          <a:p>
            <a:fld id="{E5C3195C-BA85-451D-A468-3B0A719F4E19}" type="slidenum">
              <a:rPr lang="en-IN" smtClean="0"/>
              <a:pPr/>
              <a:t>20</a:t>
            </a:fld>
            <a:endParaRPr lang="en-IN"/>
          </a:p>
        </p:txBody>
      </p:sp>
    </p:spTree>
    <p:extLst>
      <p:ext uri="{BB962C8B-B14F-4D97-AF65-F5344CB8AC3E}">
        <p14:creationId xmlns:p14="http://schemas.microsoft.com/office/powerpoint/2010/main" val="894547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5C3195C-BA85-451D-A468-3B0A719F4E19}" type="slidenum">
              <a:rPr lang="en-IN" smtClean="0"/>
              <a:pPr/>
              <a:t>25</a:t>
            </a:fld>
            <a:endParaRPr lang="en-IN"/>
          </a:p>
        </p:txBody>
      </p:sp>
    </p:spTree>
    <p:extLst>
      <p:ext uri="{BB962C8B-B14F-4D97-AF65-F5344CB8AC3E}">
        <p14:creationId xmlns:p14="http://schemas.microsoft.com/office/powerpoint/2010/main" val="239196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It was developed for use with </a:t>
            </a:r>
            <a:r>
              <a:rPr lang="en-US" dirty="0" err="1"/>
              <a:t>NaOCl</a:t>
            </a:r>
            <a:r>
              <a:rPr lang="en-US" dirty="0"/>
              <a:t> irrigants, because the oxygen release from urea peroxide caused effervescence and this is claimed to facilitate the removal of dentine particles and pulpal remnants. In addition to this, internal bleaching is claimed to take place</a:t>
            </a:r>
            <a:endParaRPr lang="en-IN" dirty="0"/>
          </a:p>
        </p:txBody>
      </p:sp>
      <p:sp>
        <p:nvSpPr>
          <p:cNvPr id="4" name="Slide Number Placeholder 3"/>
          <p:cNvSpPr>
            <a:spLocks noGrp="1"/>
          </p:cNvSpPr>
          <p:nvPr>
            <p:ph type="sldNum" sz="quarter" idx="10"/>
          </p:nvPr>
        </p:nvSpPr>
        <p:spPr/>
        <p:txBody>
          <a:bodyPr/>
          <a:lstStyle/>
          <a:p>
            <a:fld id="{E5C3195C-BA85-451D-A468-3B0A719F4E19}" type="slidenum">
              <a:rPr lang="en-IN" smtClean="0"/>
              <a:pPr/>
              <a:t>30</a:t>
            </a:fld>
            <a:endParaRPr lang="en-IN"/>
          </a:p>
        </p:txBody>
      </p:sp>
    </p:spTree>
    <p:extLst>
      <p:ext uri="{BB962C8B-B14F-4D97-AF65-F5344CB8AC3E}">
        <p14:creationId xmlns:p14="http://schemas.microsoft.com/office/powerpoint/2010/main" val="17635950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AC22BE7D-50BB-4F65-9956-C05919569DBD}" type="datetimeFigureOut">
              <a:rPr lang="en-IN" smtClean="0"/>
              <a:pPr/>
              <a:t>18-04-2023</a:t>
            </a:fld>
            <a:endParaRPr lang="en-IN"/>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IN"/>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3E5F1F8F-ABDD-47D0-B937-EE050D03A143}" type="slidenum">
              <a:rPr lang="en-IN" smtClean="0"/>
              <a:pPr/>
              <a:t>‹#›</a:t>
            </a:fld>
            <a:endParaRPr lang="en-IN"/>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E5F1F8F-ABDD-47D0-B937-EE050D03A143}"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E5F1F8F-ABDD-47D0-B937-EE050D03A143}"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E5F1F8F-ABDD-47D0-B937-EE050D03A143}"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E5F1F8F-ABDD-47D0-B937-EE050D03A143}"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E5F1F8F-ABDD-47D0-B937-EE050D03A143}" type="slidenum">
              <a:rPr lang="en-IN" smtClean="0"/>
              <a:pPr/>
              <a:t>‹#›</a:t>
            </a:fld>
            <a:endParaRPr lang="en-IN"/>
          </a:p>
        </p:txBody>
      </p:sp>
      <p:sp>
        <p:nvSpPr>
          <p:cNvPr id="9" name="Content Placeholder 8"/>
          <p:cNvSpPr>
            <a:spLocks noGrp="1"/>
          </p:cNvSpPr>
          <p:nvPr>
            <p:ph sz="quarter" idx="13"/>
          </p:nvPr>
        </p:nvSpPr>
        <p:spPr>
          <a:xfrm>
            <a:off x="841248"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E5F1F8F-ABDD-47D0-B937-EE050D03A143}" type="slidenum">
              <a:rPr lang="en-IN" smtClean="0"/>
              <a:pPr/>
              <a:t>‹#›</a:t>
            </a:fld>
            <a:endParaRPr lang="en-IN"/>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E5F1F8F-ABDD-47D0-B937-EE050D03A143}"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E5F1F8F-ABDD-47D0-B937-EE050D03A143}"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E5F1F8F-ABDD-47D0-B937-EE050D03A143}"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E5F1F8F-ABDD-47D0-B937-EE050D03A143}"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AC22BE7D-50BB-4F65-9956-C05919569DBD}" type="datetimeFigureOut">
              <a:rPr lang="en-IN" smtClean="0"/>
              <a:pPr/>
              <a:t>18-04-2023</a:t>
            </a:fld>
            <a:endParaRPr lang="en-IN"/>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IN"/>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3E5F1F8F-ABDD-47D0-B937-EE050D03A143}"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in/url?sa=i&amp;rct=j&amp;q=calcinase&amp;source=images&amp;cd=&amp;cad=rja&amp;docid=1dW1TlenxFPybM&amp;tbnid=RCjrPg9ZUTLwfM:&amp;ved=0CAUQjRw&amp;url=http://www.dental-veya2010.bg/online.php?elements=13&amp;page=2&amp;ei=2l_lUfyVPMuxrAeei4GwDw&amp;bvm=bv.48705608,d.bmk&amp;psig=AFQjCNE7hTWBojuRlPz_8eM4SfSQkHi1aQ&amp;ust=1374073157489670"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www.google.co.in/url?sa=i&amp;rct=j&amp;q=redta&amp;source=images&amp;cd=&amp;cad=rja&amp;docid=amofXA7CddEPJM&amp;tbnid=0HezW-CU9gZ0vM:&amp;ved=0CAUQjRw&amp;url=http://www.pattersondental.com/Supplies/ProductFamilyDetails/23562&amp;ei=VWDlUb_SOsamrAf0sYGgDw&amp;bvm=bv.48705608,d.bmk&amp;psig=AFQjCNF_wxi0WC_m0dGPUpId9ycdOK8KkQ&amp;ust=1374073287601767"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in/url?sa=i&amp;rct=j&amp;q=edtac&amp;source=images&amp;cd=&amp;cad=rja&amp;docid=oC4z00Pu1T0ELM&amp;tbnid=xIi1FpZv31Q5pM:&amp;ved=0CAUQjRw&amp;url=http://www.sdpt.net/endodoncia/irrigantes.htm&amp;ei=AGHlUefbIMKprAf3l4CwDw&amp;bvm=bv.48705608,d.bmk&amp;psig=AFQjCNFw3jVf3krr4nLUywzFPvRcR3V1kg&amp;ust=137407346686176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google.co.in/url?sa=i&amp;rct=j&amp;q=salvizol&amp;source=images&amp;cd=&amp;cad=rja&amp;docid=pgEnBdioUtYKeM&amp;tbnid=ZqTxcvlHcOwffM:&amp;ved=0CAUQjRw&amp;url=http://dental-shop.md/stomatologie-SALVIZOL%20e.d.t.a&amp;ei=2WHlUabIFcHlrAfRpYCwDw&amp;bvm=bv.48705608,d.bmk&amp;psig=AFQjCNFFM_bELO980PRe7T4COr2goeJKcA&amp;ust=1374073684391295" TargetMode="External"/><Relationship Id="rId5" Type="http://schemas.openxmlformats.org/officeDocument/2006/relationships/image" Target="../media/image12.jpeg"/><Relationship Id="rId4" Type="http://schemas.openxmlformats.org/officeDocument/2006/relationships/hyperlink" Target="http://www.google.co.in/url?sa=i&amp;rct=j&amp;q=edta+t&amp;source=images&amp;cd=&amp;cad=rja&amp;docid=pj3pu6WddIGfmM&amp;tbnid=_k-GnZD9h2luRM:&amp;ved=0CAUQjRw&amp;url=http://dentallifedf.com/products/EDTA-T-500ML.html&amp;ei=hWHlUezJBZCnrAeYkYCYDw&amp;bvm=bv.48705608,d.bmk&amp;psig=AFQjCNGuTMNDniOLlals9opXoIQ5CHlwRQ&amp;ust=1374073572193499"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in/url?sa=i&amp;rct=j&amp;q=lagal+ultra&amp;source=images&amp;cd=&amp;cad=rja&amp;docid=y3TcwUdgNQVk0M&amp;tbnid=uxKgi0BYri707M:&amp;ved=0CAUQjRw&amp;url=http://www.septodont.co.uk/products/largal-ultra?from=251&amp;cat=&amp;ei=12LlUZinN8m3rAeA7oGgDw&amp;psig=AFQjCNEwGHZ0FphJvJuEKrPcNj9kmFsDzA&amp;ust=1374073940467697"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www.google.co.in/url?sa=i&amp;rct=j&amp;q=egta+sigma&amp;source=images&amp;cd=&amp;cad=rja&amp;docid=VFJIh3mv_0WbPM&amp;tbnid=l4oGrWPJM7jAVM:&amp;ved=0CAUQjRw&amp;url=http://www.forp.usp.br/restauradora/Teses/Toni/Tonidr.html&amp;ei=C2PlUcmJNsrprAf-kIGoDw&amp;psig=AFQjCNHd1E63QhVzafID1CW7c8v6yRZANQ&amp;ust=137407398188598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www.google.co.in/url?sa=i&amp;rct=j&amp;q=tublicid+plus&amp;source=images&amp;cd=&amp;cad=rja&amp;docid=zWfCZJWrGZSCPM&amp;tbnid=0R-800qPAwklSM:&amp;ved=0CAUQjRw&amp;url=http://www.therapeutics.se/plus.htm&amp;ei=V2PlUYz0LYOErAej5IDADw&amp;psig=AFQjCNE_MalQ1P-g_Q23ZzMalhRCdpXr3g&amp;ust=1374074068225021"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in/url?sa=i&amp;rct=j&amp;q=calcinase+slide&amp;source=images&amp;cd=&amp;cad=rja&amp;docid=PzeiqPF97_WCFM&amp;tbnid=XpcSsX0oc9lD1M:&amp;ved=0CAUQjRw&amp;url=http://nordenta.de/default.lss&amp;po=11&amp;ag=09&amp;ar=010_12574&amp;bz=Calcinase-slide&amp;ei=2mPlUezZBofZrQfavIHADw&amp;psig=AFQjCNGXq19MfpsisQwUaC2MYB03wg68Mg&amp;ust=1374074164281022"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google.co.in/url?sa=i&amp;rct=j&amp;q=glyde+file&amp;source=images&amp;cd=&amp;cad=rja&amp;docid=Y-zmZLHPoY6UyM&amp;tbnid=wh2ugVAoJJsZLM:&amp;ved=0CAUQjRw&amp;url=http://www.smartpractice.com/Apps/WebObjects/SmartPractice.woa/wa/style?id=PWSPMF673021&amp;ei=O2TlUY6UFomOrQf2_4CoDw&amp;psig=AFQjCNH0Mz8vr-W6-6OnS6kOTs6ArjjB5A&amp;ust=1374074290133816"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in/url?sa=i&amp;rct=j&amp;q=file+care+edta&amp;source=images&amp;cd=&amp;cad=rja&amp;docid=29ttzeRnS3YYBM&amp;tbnid=e_fFK1GZmjB0dM:&amp;ved=0CAUQjRw&amp;url=http://www.shop.nwd.de/shop/WG010/WG010.006/WG010.006.065&amp;ei=0GTlUaqEK8TorAe63oCgDw&amp;psig=AFQjCNGPslLhyqYUk6jHvUOJ6H_XZV1Rug&amp;ust=1374074436943764"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www.google.co.in/url?sa=i&amp;rct=j&amp;q=file+eze&amp;source=images&amp;cd=&amp;cad=rja&amp;docid=TjJnkpW8YzLeLM&amp;tbnid=7LeBDWzRdj12VM:&amp;ved=0CAUQjRw&amp;url=http://sklep.cezal.lublin.pl/endodoncja/755-file-eze-zel-do-chemicznego-poszerzenia-kanalu.html&amp;ei=WmXlUbiSE8_PrQeB8oGgDw&amp;psig=AFQjCNHB3ZGSpKXe2AospPoRDx3vrdCwIg&amp;ust=1374074512560334"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1404938" y="1143000"/>
            <a:ext cx="7488237" cy="415925"/>
          </a:xfrm>
          <a:prstGeom prst="rect">
            <a:avLst/>
          </a:prstGeom>
          <a:noFill/>
          <a:ln w="9525">
            <a:noFill/>
            <a:miter lim="800000"/>
            <a:headEnd/>
            <a:tailEnd/>
          </a:ln>
        </p:spPr>
        <p:txBody>
          <a:bodyPr>
            <a:spAutoFit/>
          </a:bodyPr>
          <a:lstStyle/>
          <a:p>
            <a:pPr eaLnBrk="1" hangingPunct="1"/>
            <a:r>
              <a:rPr lang="en-US" sz="2100">
                <a:latin typeface="Book Antiqua" pitchFamily="18" charset="0"/>
              </a:rPr>
              <a:t>RUNGTA COLLEGE OF DENTAL SCIENCES &amp; RESEARCH </a:t>
            </a:r>
          </a:p>
        </p:txBody>
      </p:sp>
      <p:sp>
        <p:nvSpPr>
          <p:cNvPr id="8195" name="TextBox 3"/>
          <p:cNvSpPr txBox="1">
            <a:spLocks noChangeArrowheads="1"/>
          </p:cNvSpPr>
          <p:nvPr/>
        </p:nvSpPr>
        <p:spPr bwMode="auto">
          <a:xfrm>
            <a:off x="109538" y="2708275"/>
            <a:ext cx="5453062" cy="830997"/>
          </a:xfrm>
          <a:prstGeom prst="rect">
            <a:avLst/>
          </a:prstGeom>
          <a:noFill/>
          <a:ln w="9525">
            <a:noFill/>
            <a:miter lim="800000"/>
            <a:headEnd/>
            <a:tailEnd/>
          </a:ln>
        </p:spPr>
        <p:txBody>
          <a:bodyPr wrap="square">
            <a:spAutoFit/>
          </a:bodyPr>
          <a:lstStyle/>
          <a:p>
            <a:r>
              <a:rPr lang="en-US" sz="2100" dirty="0">
                <a:latin typeface="Book Antiqua" pitchFamily="18" charset="0"/>
              </a:rPr>
              <a:t>TITLE OF THE TOPIC:</a:t>
            </a:r>
            <a:r>
              <a:rPr lang="en-IN" sz="2400" dirty="0"/>
              <a:t>IRRIGANTS AND IRRIGATION</a:t>
            </a:r>
            <a:endParaRPr lang="en-US" sz="2100" dirty="0">
              <a:latin typeface="Book Antiqua" pitchFamily="18" charset="0"/>
            </a:endParaRPr>
          </a:p>
        </p:txBody>
      </p:sp>
      <p:sp>
        <p:nvSpPr>
          <p:cNvPr id="8196" name="TextBox 5"/>
          <p:cNvSpPr txBox="1">
            <a:spLocks noChangeArrowheads="1"/>
          </p:cNvSpPr>
          <p:nvPr/>
        </p:nvSpPr>
        <p:spPr bwMode="auto">
          <a:xfrm>
            <a:off x="152400" y="5143500"/>
            <a:ext cx="8545513" cy="738188"/>
          </a:xfrm>
          <a:prstGeom prst="rect">
            <a:avLst/>
          </a:prstGeom>
          <a:noFill/>
          <a:ln w="9525">
            <a:noFill/>
            <a:miter lim="800000"/>
            <a:headEnd/>
            <a:tailEnd/>
          </a:ln>
        </p:spPr>
        <p:txBody>
          <a:bodyPr>
            <a:spAutoFit/>
          </a:bodyPr>
          <a:lstStyle/>
          <a:p>
            <a:pPr algn="ctr" eaLnBrk="1" hangingPunct="1"/>
            <a:r>
              <a:rPr lang="en-US" sz="2100">
                <a:latin typeface="Book Antiqua" pitchFamily="18" charset="0"/>
              </a:rPr>
              <a:t>DEPARTMENT OF CONSERVATIVE DENTISTRY AND ENDODONTICS  </a:t>
            </a:r>
          </a:p>
        </p:txBody>
      </p:sp>
      <p:pic>
        <p:nvPicPr>
          <p:cNvPr id="8197" name="Picture 6"/>
          <p:cNvPicPr>
            <a:picLocks noChangeAspect="1" noChangeArrowheads="1"/>
          </p:cNvPicPr>
          <p:nvPr/>
        </p:nvPicPr>
        <p:blipFill>
          <a:blip r:embed="rId2"/>
          <a:srcRect l="15781" r="15781"/>
          <a:stretch>
            <a:fillRect/>
          </a:stretch>
        </p:blipFill>
        <p:spPr bwMode="auto">
          <a:xfrm>
            <a:off x="0" y="846138"/>
            <a:ext cx="1393825" cy="1585912"/>
          </a:xfrm>
          <a:prstGeom prst="rect">
            <a:avLst/>
          </a:prstGeom>
          <a:noFill/>
          <a:ln w="9525">
            <a:noFill/>
            <a:miter lim="800000"/>
            <a:headEnd/>
            <a:tailEnd/>
          </a:ln>
        </p:spPr>
      </p:pic>
      <p:sp>
        <p:nvSpPr>
          <p:cNvPr id="8198" name="Slide Number Placeholder 1"/>
          <p:cNvSpPr>
            <a:spLocks noGrp="1" noChangeArrowheads="1"/>
          </p:cNvSpPr>
          <p:nvPr>
            <p:ph type="sldNum" sz="quarter" idx="12"/>
          </p:nvPr>
        </p:nvSpPr>
        <p:spPr bwMode="auto">
          <a:noFill/>
          <a:ln>
            <a:miter lim="800000"/>
            <a:headEnd/>
            <a:tailEnd/>
          </a:ln>
        </p:spPr>
        <p:txBody>
          <a:bodyPr/>
          <a:lstStyle/>
          <a:p>
            <a:fld id="{ABB316D7-244F-4C8F-8BC5-1F0226160AD8}" type="slidenum">
              <a:rPr lang="en-US"/>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196752"/>
            <a:ext cx="7772400" cy="4926824"/>
          </a:xfrm>
        </p:spPr>
        <p:txBody>
          <a:bodyPr>
            <a:normAutofit/>
          </a:bodyPr>
          <a:lstStyle/>
          <a:p>
            <a:pPr lvl="0"/>
            <a:r>
              <a:rPr lang="en-IN" sz="2400" dirty="0"/>
              <a:t>Although germicidal activity is maintained, </a:t>
            </a:r>
            <a:r>
              <a:rPr lang="en-IN" sz="2400" dirty="0" err="1"/>
              <a:t>iodophors</a:t>
            </a:r>
            <a:r>
              <a:rPr lang="en-IN" sz="2400" dirty="0"/>
              <a:t> are considered less -active against certain fungi and spores than are tinctures (alcoholic solutions of iodine).</a:t>
            </a:r>
          </a:p>
          <a:p>
            <a:pPr lvl="0"/>
            <a:endParaRPr lang="en-IN" sz="2400" dirty="0"/>
          </a:p>
          <a:p>
            <a:pPr lvl="0"/>
            <a:r>
              <a:rPr lang="en-IN" sz="2400" dirty="0"/>
              <a:t>In endodontics, </a:t>
            </a:r>
            <a:r>
              <a:rPr lang="en-IN" sz="2400" dirty="0">
                <a:solidFill>
                  <a:schemeClr val="tx1"/>
                </a:solidFill>
              </a:rPr>
              <a:t>Iodine potassium iodide (IKI) </a:t>
            </a:r>
            <a:r>
              <a:rPr lang="en-IN" sz="2400" dirty="0"/>
              <a:t>has been the final component of the classical tooth surface disinfection sequence, as described by Moller.</a:t>
            </a:r>
          </a:p>
          <a:p>
            <a:pPr lvl="0"/>
            <a:endParaRPr lang="en-IN" sz="2400" dirty="0"/>
          </a:p>
          <a:p>
            <a:pPr lvl="0"/>
            <a:r>
              <a:rPr lang="en-IN" sz="2400" dirty="0"/>
              <a:t>Marketed as-</a:t>
            </a:r>
            <a:r>
              <a:rPr lang="en-IN" sz="2400" dirty="0" err="1"/>
              <a:t>Betadine</a:t>
            </a:r>
            <a:endParaRPr lang="en-SG" sz="2400" dirty="0"/>
          </a:p>
        </p:txBody>
      </p:sp>
    </p:spTree>
    <p:extLst>
      <p:ext uri="{BB962C8B-B14F-4D97-AF65-F5344CB8AC3E}">
        <p14:creationId xmlns:p14="http://schemas.microsoft.com/office/powerpoint/2010/main" val="3559730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chemeClr val="tx1"/>
                </a:solidFill>
              </a:rPr>
              <a:t>	Effect on microbial flora </a:t>
            </a:r>
            <a:br>
              <a:rPr lang="en-US" sz="4000" dirty="0">
                <a:solidFill>
                  <a:schemeClr val="tx1"/>
                </a:solidFill>
              </a:rPr>
            </a:br>
            <a:endParaRPr lang="en-IN" sz="4000" dirty="0">
              <a:solidFill>
                <a:schemeClr val="tx1"/>
              </a:solidFill>
            </a:endParaRPr>
          </a:p>
        </p:txBody>
      </p:sp>
      <p:sp>
        <p:nvSpPr>
          <p:cNvPr id="3" name="Content Placeholder 2"/>
          <p:cNvSpPr>
            <a:spLocks noGrp="1"/>
          </p:cNvSpPr>
          <p:nvPr>
            <p:ph idx="1"/>
          </p:nvPr>
        </p:nvSpPr>
        <p:spPr>
          <a:xfrm>
            <a:off x="838200" y="1484784"/>
            <a:ext cx="7467600" cy="3951337"/>
          </a:xfrm>
        </p:spPr>
        <p:style>
          <a:lnRef idx="2">
            <a:schemeClr val="accent6"/>
          </a:lnRef>
          <a:fillRef idx="1">
            <a:schemeClr val="lt1"/>
          </a:fillRef>
          <a:effectRef idx="0">
            <a:schemeClr val="accent6"/>
          </a:effectRef>
          <a:fontRef idx="minor">
            <a:schemeClr val="dk1"/>
          </a:fontRef>
        </p:style>
        <p:txBody>
          <a:bodyPr>
            <a:normAutofit fontScale="85000" lnSpcReduction="10000"/>
          </a:bodyPr>
          <a:lstStyle/>
          <a:p>
            <a:endParaRPr lang="en-US" dirty="0"/>
          </a:p>
          <a:p>
            <a:pPr>
              <a:lnSpc>
                <a:spcPct val="150000"/>
              </a:lnSpc>
            </a:pPr>
            <a:r>
              <a:rPr lang="en-US" sz="2400" dirty="0"/>
              <a:t>The effectiveness of 2.5 % NaOCl and 10 % iodine has been compared by bacterial culturing and polymerase chain reaction</a:t>
            </a:r>
          </a:p>
          <a:p>
            <a:pPr>
              <a:lnSpc>
                <a:spcPct val="150000"/>
              </a:lnSpc>
            </a:pPr>
            <a:r>
              <a:rPr lang="en-US" sz="2400" dirty="0"/>
              <a:t>No significant difference in the recovery of cultivable bacteria from various sites in either group was detected</a:t>
            </a:r>
          </a:p>
          <a:p>
            <a:pPr>
              <a:lnSpc>
                <a:spcPct val="150000"/>
              </a:lnSpc>
            </a:pPr>
            <a:r>
              <a:rPr lang="en-US" sz="2400" dirty="0"/>
              <a:t>However bacterial DNA was detected significantly more frequently from tooth surfaces after iodine treatment than after NaOCl treatment</a:t>
            </a:r>
            <a:endParaRPr lang="en-SG" sz="2400" dirty="0"/>
          </a:p>
        </p:txBody>
      </p:sp>
    </p:spTree>
    <p:extLst>
      <p:ext uri="{BB962C8B-B14F-4D97-AF65-F5344CB8AC3E}">
        <p14:creationId xmlns:p14="http://schemas.microsoft.com/office/powerpoint/2010/main" val="3182029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886240083"/>
              </p:ext>
            </p:extLst>
          </p:nvPr>
        </p:nvGraphicFramePr>
        <p:xfrm>
          <a:off x="914400" y="642918"/>
          <a:ext cx="7772400" cy="5712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0969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47746789"/>
              </p:ext>
            </p:extLst>
          </p:nvPr>
        </p:nvGraphicFramePr>
        <p:xfrm>
          <a:off x="755576" y="857232"/>
          <a:ext cx="7772400" cy="5498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7114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Disadvantages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8731049"/>
              </p:ext>
            </p:extLst>
          </p:nvPr>
        </p:nvGraphicFramePr>
        <p:xfrm>
          <a:off x="838200" y="2038388"/>
          <a:ext cx="7467600" cy="39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6076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normAutofit/>
          </a:bodyPr>
          <a:lstStyle/>
          <a:p>
            <a:pPr>
              <a:lnSpc>
                <a:spcPct val="150000"/>
              </a:lnSpc>
            </a:pPr>
            <a:r>
              <a:rPr lang="en-US" sz="2400" dirty="0"/>
              <a:t>30% H</a:t>
            </a:r>
            <a:r>
              <a:rPr lang="en-IN" sz="2400" baseline="-25000" dirty="0"/>
              <a:t>2</a:t>
            </a:r>
            <a:r>
              <a:rPr lang="en-US" sz="2400" dirty="0"/>
              <a:t>O</a:t>
            </a:r>
            <a:r>
              <a:rPr lang="en-IN" sz="2400" baseline="-25000" dirty="0"/>
              <a:t>2</a:t>
            </a:r>
            <a:r>
              <a:rPr lang="en-US" sz="2400" dirty="0"/>
              <a:t> (Superoxol) – tooth surface disinfection.</a:t>
            </a:r>
          </a:p>
          <a:p>
            <a:pPr>
              <a:lnSpc>
                <a:spcPct val="150000"/>
              </a:lnSpc>
            </a:pPr>
            <a:r>
              <a:rPr lang="en-US" sz="2400" dirty="0"/>
              <a:t>It acts on the organic matter on the tooth making other disinfectants like iodine , more effective.</a:t>
            </a:r>
          </a:p>
          <a:p>
            <a:pPr>
              <a:lnSpc>
                <a:spcPct val="150000"/>
              </a:lnSpc>
            </a:pPr>
            <a:r>
              <a:rPr lang="en-US" sz="2400" dirty="0"/>
              <a:t> It has been widely used earlier for cleaning the pulp chamber from blood and tissue remnants</a:t>
            </a:r>
          </a:p>
        </p:txBody>
      </p:sp>
    </p:spTree>
    <p:extLst>
      <p:ext uri="{BB962C8B-B14F-4D97-AF65-F5344CB8AC3E}">
        <p14:creationId xmlns:p14="http://schemas.microsoft.com/office/powerpoint/2010/main" val="2408884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Chelating agent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30753450"/>
              </p:ext>
            </p:extLst>
          </p:nvPr>
        </p:nvGraphicFramePr>
        <p:xfrm>
          <a:off x="838200" y="1700808"/>
          <a:ext cx="7467600" cy="39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4617292" y="5939988"/>
            <a:ext cx="4059164"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lvl="0" defTabSz="457200">
              <a:spcBef>
                <a:spcPct val="20000"/>
              </a:spcBef>
              <a:buClr>
                <a:srgbClr val="A63212"/>
              </a:buClr>
              <a:buSzPct val="95000"/>
            </a:pPr>
            <a:r>
              <a:rPr lang="en-US" dirty="0">
                <a:solidFill>
                  <a:prstClr val="black">
                    <a:lumMod val="75000"/>
                    <a:lumOff val="25000"/>
                  </a:prstClr>
                </a:solidFill>
              </a:rPr>
              <a:t>Grossman </a:t>
            </a:r>
            <a:r>
              <a:rPr lang="en-US" i="1" dirty="0">
                <a:solidFill>
                  <a:prstClr val="black">
                    <a:lumMod val="75000"/>
                    <a:lumOff val="25000"/>
                  </a:prstClr>
                </a:solidFill>
              </a:rPr>
              <a:t>et al.</a:t>
            </a:r>
            <a:r>
              <a:rPr lang="en-US" dirty="0">
                <a:solidFill>
                  <a:prstClr val="black">
                    <a:lumMod val="75000"/>
                    <a:lumOff val="25000"/>
                  </a:prstClr>
                </a:solidFill>
              </a:rPr>
              <a:t> 1988, </a:t>
            </a:r>
            <a:r>
              <a:rPr lang="en-US" dirty="0" err="1">
                <a:solidFill>
                  <a:prstClr val="black">
                    <a:lumMod val="75000"/>
                    <a:lumOff val="25000"/>
                  </a:prstClr>
                </a:solidFill>
              </a:rPr>
              <a:t>Zeeck</a:t>
            </a:r>
            <a:r>
              <a:rPr lang="en-US" i="1" dirty="0">
                <a:solidFill>
                  <a:prstClr val="black">
                    <a:lumMod val="75000"/>
                    <a:lumOff val="25000"/>
                  </a:prstClr>
                </a:solidFill>
              </a:rPr>
              <a:t> et al.</a:t>
            </a:r>
            <a:r>
              <a:rPr lang="en-US" dirty="0">
                <a:solidFill>
                  <a:prstClr val="black">
                    <a:lumMod val="75000"/>
                    <a:lumOff val="25000"/>
                  </a:prstClr>
                </a:solidFill>
              </a:rPr>
              <a:t> 1992</a:t>
            </a:r>
          </a:p>
        </p:txBody>
      </p:sp>
    </p:spTree>
    <p:extLst>
      <p:ext uri="{BB962C8B-B14F-4D97-AF65-F5344CB8AC3E}">
        <p14:creationId xmlns:p14="http://schemas.microsoft.com/office/powerpoint/2010/main" val="3764322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539552" y="2060848"/>
            <a:ext cx="8136904" cy="3928877"/>
          </a:xfrm>
        </p:spPr>
        <p:txBody>
          <a:bodyPr/>
          <a:lstStyle/>
          <a:p>
            <a:pPr marL="0" indent="0">
              <a:buNone/>
            </a:pPr>
            <a:r>
              <a:rPr lang="en-US" dirty="0"/>
              <a:t>The ability of </a:t>
            </a:r>
            <a:r>
              <a:rPr lang="en-US" dirty="0" err="1"/>
              <a:t>chelators</a:t>
            </a:r>
            <a:r>
              <a:rPr lang="en-US" dirty="0"/>
              <a:t> to bind and inactivate metallic ions is widely exploited in medicine. </a:t>
            </a:r>
          </a:p>
          <a:p>
            <a:pPr marL="0" indent="0">
              <a:buNone/>
            </a:pPr>
            <a:endParaRPr lang="en-US" dirty="0"/>
          </a:p>
          <a:p>
            <a:pPr marL="0" indent="0">
              <a:buNone/>
            </a:pPr>
            <a:r>
              <a:rPr lang="en-US" dirty="0" err="1"/>
              <a:t>Chelators</a:t>
            </a:r>
            <a:r>
              <a:rPr lang="en-US" dirty="0"/>
              <a:t> can be used to bring about excre­tion of dangerous ions in the case of metal poisoning or in the treatment of copper metabolism disturbances.</a:t>
            </a:r>
          </a:p>
          <a:p>
            <a:endParaRPr lang="en-IN" dirty="0"/>
          </a:p>
        </p:txBody>
      </p:sp>
      <p:sp>
        <p:nvSpPr>
          <p:cNvPr id="4" name="Rectangle 3"/>
          <p:cNvSpPr/>
          <p:nvPr/>
        </p:nvSpPr>
        <p:spPr>
          <a:xfrm>
            <a:off x="7062638" y="4941168"/>
            <a:ext cx="1613818" cy="3385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lvl="0" defTabSz="457200">
              <a:spcBef>
                <a:spcPct val="20000"/>
              </a:spcBef>
              <a:buClr>
                <a:srgbClr val="A63212"/>
              </a:buClr>
              <a:buSzPct val="95000"/>
            </a:pPr>
            <a:r>
              <a:rPr lang="en-US" sz="1600" dirty="0" err="1">
                <a:solidFill>
                  <a:prstClr val="black">
                    <a:lumMod val="75000"/>
                    <a:lumOff val="25000"/>
                  </a:prstClr>
                </a:solidFill>
              </a:rPr>
              <a:t>Zeeck</a:t>
            </a:r>
            <a:r>
              <a:rPr lang="en-US" sz="1600" dirty="0">
                <a:solidFill>
                  <a:prstClr val="black">
                    <a:lumMod val="75000"/>
                    <a:lumOff val="25000"/>
                  </a:prstClr>
                </a:solidFill>
              </a:rPr>
              <a:t> etal.1999</a:t>
            </a:r>
            <a:endParaRPr lang="en-IN" sz="1600" dirty="0">
              <a:solidFill>
                <a:prstClr val="black">
                  <a:lumMod val="75000"/>
                  <a:lumOff val="25000"/>
                </a:prstClr>
              </a:solidFill>
            </a:endParaRPr>
          </a:p>
        </p:txBody>
      </p:sp>
    </p:spTree>
    <p:extLst>
      <p:ext uri="{BB962C8B-B14F-4D97-AF65-F5344CB8AC3E}">
        <p14:creationId xmlns:p14="http://schemas.microsoft.com/office/powerpoint/2010/main" val="685843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Ethylene </a:t>
            </a:r>
            <a:r>
              <a:rPr lang="en-US" dirty="0" err="1"/>
              <a:t>diamine</a:t>
            </a:r>
            <a:r>
              <a:rPr lang="en-US" dirty="0"/>
              <a:t> tetra acetic acid (EDTA)</a:t>
            </a:r>
            <a:endParaRPr lang="en-IN" dirty="0"/>
          </a:p>
        </p:txBody>
      </p:sp>
      <p:sp>
        <p:nvSpPr>
          <p:cNvPr id="3" name="Content Placeholder 2"/>
          <p:cNvSpPr>
            <a:spLocks noGrp="1"/>
          </p:cNvSpPr>
          <p:nvPr>
            <p:ph idx="1"/>
          </p:nvPr>
        </p:nvSpPr>
        <p:spPr>
          <a:xfrm>
            <a:off x="838200" y="2038389"/>
            <a:ext cx="7467600" cy="1381320"/>
          </a:xfrm>
        </p:spPr>
        <p:style>
          <a:lnRef idx="3">
            <a:schemeClr val="lt1"/>
          </a:lnRef>
          <a:fillRef idx="1">
            <a:schemeClr val="accent3"/>
          </a:fillRef>
          <a:effectRef idx="1">
            <a:schemeClr val="accent3"/>
          </a:effectRef>
          <a:fontRef idx="minor">
            <a:schemeClr val="lt1"/>
          </a:fontRef>
        </p:style>
        <p:txBody>
          <a:bodyPr>
            <a:normAutofit/>
          </a:bodyPr>
          <a:lstStyle/>
          <a:p>
            <a:r>
              <a:rPr lang="en-US" dirty="0"/>
              <a:t>In 1951, the first reports on the demineralizing effect of ethylene </a:t>
            </a:r>
            <a:r>
              <a:rPr lang="en-US" dirty="0" err="1"/>
              <a:t>diamine</a:t>
            </a:r>
            <a:r>
              <a:rPr lang="en-US" dirty="0"/>
              <a:t> tetra acetic acid (EDTA) on dental hard tissues were published. </a:t>
            </a:r>
          </a:p>
          <a:p>
            <a:endParaRPr lang="en-US" dirty="0"/>
          </a:p>
          <a:p>
            <a:endParaRPr lang="en-US" dirty="0"/>
          </a:p>
        </p:txBody>
      </p:sp>
      <p:sp>
        <p:nvSpPr>
          <p:cNvPr id="5" name="TextBox 4"/>
          <p:cNvSpPr txBox="1"/>
          <p:nvPr/>
        </p:nvSpPr>
        <p:spPr>
          <a:xfrm>
            <a:off x="3419872" y="3635732"/>
            <a:ext cx="489654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dirty="0"/>
              <a:t>Hahn &amp; </a:t>
            </a:r>
            <a:r>
              <a:rPr lang="en-US" dirty="0" err="1"/>
              <a:t>Reygadas</a:t>
            </a:r>
            <a:r>
              <a:rPr lang="en-US" dirty="0"/>
              <a:t> , </a:t>
            </a:r>
            <a:r>
              <a:rPr lang="en-US" dirty="0" err="1"/>
              <a:t>Screebny</a:t>
            </a:r>
            <a:r>
              <a:rPr lang="en-US" dirty="0"/>
              <a:t>  &amp; </a:t>
            </a:r>
            <a:r>
              <a:rPr lang="en-US" dirty="0" err="1"/>
              <a:t>Nikiforuk</a:t>
            </a:r>
            <a:r>
              <a:rPr lang="en-US" dirty="0"/>
              <a:t> 1951</a:t>
            </a:r>
          </a:p>
        </p:txBody>
      </p:sp>
    </p:spTree>
    <p:extLst>
      <p:ext uri="{BB962C8B-B14F-4D97-AF65-F5344CB8AC3E}">
        <p14:creationId xmlns:p14="http://schemas.microsoft.com/office/powerpoint/2010/main" val="4207461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Ethylene </a:t>
            </a:r>
            <a:r>
              <a:rPr lang="en-US" dirty="0" err="1"/>
              <a:t>diamine</a:t>
            </a:r>
            <a:r>
              <a:rPr lang="en-US" dirty="0"/>
              <a:t> tetra acetic acid (EDTA)</a:t>
            </a:r>
            <a:endParaRPr lang="en-IN" dirty="0"/>
          </a:p>
        </p:txBody>
      </p:sp>
      <p:sp>
        <p:nvSpPr>
          <p:cNvPr id="3" name="Content Placeholder 2"/>
          <p:cNvSpPr>
            <a:spLocks noGrp="1"/>
          </p:cNvSpPr>
          <p:nvPr>
            <p:ph idx="1"/>
          </p:nvPr>
        </p:nvSpPr>
        <p:spPr/>
        <p:txBody>
          <a:bodyPr>
            <a:normAutofit/>
          </a:bodyPr>
          <a:lstStyle/>
          <a:p>
            <a:endParaRPr lang="en-US" dirty="0"/>
          </a:p>
          <a:p>
            <a:r>
              <a:rPr lang="en-US" dirty="0" err="1"/>
              <a:t>Chelators</a:t>
            </a:r>
            <a:r>
              <a:rPr lang="en-US" dirty="0"/>
              <a:t> were first introduced to </a:t>
            </a:r>
            <a:r>
              <a:rPr lang="en-US" dirty="0" err="1"/>
              <a:t>endodontics</a:t>
            </a:r>
            <a:r>
              <a:rPr lang="en-US" dirty="0"/>
              <a:t> by Nygaard-0stby (1957), who recom­mended the use of a 15% EDTA solution (pH 7.3) with the following composition.</a:t>
            </a:r>
            <a:endParaRPr lang="en-IN" dirty="0"/>
          </a:p>
        </p:txBody>
      </p:sp>
      <p:graphicFrame>
        <p:nvGraphicFramePr>
          <p:cNvPr id="6" name="Diagram 5"/>
          <p:cNvGraphicFramePr/>
          <p:nvPr>
            <p:extLst>
              <p:ext uri="{D42A27DB-BD31-4B8C-83A1-F6EECF244321}">
                <p14:modId xmlns:p14="http://schemas.microsoft.com/office/powerpoint/2010/main" val="2171528079"/>
              </p:ext>
            </p:extLst>
          </p:nvPr>
        </p:nvGraphicFramePr>
        <p:xfrm>
          <a:off x="683568" y="4077072"/>
          <a:ext cx="7848872" cy="2284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1269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20775" y="1314450"/>
            <a:ext cx="6945313" cy="827088"/>
          </a:xfrm>
        </p:spPr>
        <p:txBody>
          <a:bodyPr/>
          <a:lstStyle/>
          <a:p>
            <a:pPr>
              <a:defRPr/>
            </a:pPr>
            <a:r>
              <a:rPr lang="en-US" b="1" dirty="0">
                <a:solidFill>
                  <a:schemeClr val="tx1"/>
                </a:solidFill>
                <a:latin typeface="Times New Roman" panose="02020603050405020304" pitchFamily="18" charset="0"/>
                <a:cs typeface="Times New Roman" panose="02020603050405020304" pitchFamily="18" charset="0"/>
              </a:rPr>
              <a:t>Specific learning Objectives </a:t>
            </a:r>
            <a:endParaRPr lang="en-US" sz="2325" b="1"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nvGraphicFramePr>
        <p:xfrm>
          <a:off x="533400" y="2816225"/>
          <a:ext cx="7674428" cy="3320294"/>
        </p:xfrm>
        <a:graphic>
          <a:graphicData uri="http://schemas.openxmlformats.org/drawingml/2006/table">
            <a:tbl>
              <a:tblPr firstRow="1" bandRow="1">
                <a:tableStyleId>{5C22544A-7EE6-4342-B048-85BDC9FD1C3A}</a:tableStyleId>
              </a:tblPr>
              <a:tblGrid>
                <a:gridCol w="2025499">
                  <a:extLst>
                    <a:ext uri="{9D8B030D-6E8A-4147-A177-3AD203B41FA5}">
                      <a16:colId xmlns:a16="http://schemas.microsoft.com/office/drawing/2014/main" val="20000"/>
                    </a:ext>
                  </a:extLst>
                </a:gridCol>
                <a:gridCol w="3344427">
                  <a:extLst>
                    <a:ext uri="{9D8B030D-6E8A-4147-A177-3AD203B41FA5}">
                      <a16:colId xmlns:a16="http://schemas.microsoft.com/office/drawing/2014/main" val="20001"/>
                    </a:ext>
                  </a:extLst>
                </a:gridCol>
                <a:gridCol w="2304502">
                  <a:extLst>
                    <a:ext uri="{9D8B030D-6E8A-4147-A177-3AD203B41FA5}">
                      <a16:colId xmlns:a16="http://schemas.microsoft.com/office/drawing/2014/main" val="20002"/>
                    </a:ext>
                  </a:extLst>
                </a:gridCol>
              </a:tblGrid>
              <a:tr h="340874">
                <a:tc>
                  <a:txBody>
                    <a:bodyPr/>
                    <a:lstStyle/>
                    <a:p>
                      <a:r>
                        <a:rPr lang="en-US" sz="1400" dirty="0"/>
                        <a:t>Core areas* </a:t>
                      </a:r>
                    </a:p>
                  </a:txBody>
                  <a:tcPr marL="68580" marR="68580" marT="34290" marB="34290"/>
                </a:tc>
                <a:tc>
                  <a:txBody>
                    <a:bodyPr/>
                    <a:lstStyle/>
                    <a:p>
                      <a:r>
                        <a:rPr lang="en-US" sz="1400" dirty="0"/>
                        <a:t>Domain</a:t>
                      </a:r>
                      <a:r>
                        <a:rPr lang="en-US" sz="1400" baseline="0" dirty="0"/>
                        <a:t> **</a:t>
                      </a:r>
                      <a:endParaRPr lang="en-US" sz="1400" dirty="0"/>
                    </a:p>
                  </a:txBody>
                  <a:tcPr marL="68580" marR="68580" marT="34290" marB="34290"/>
                </a:tc>
                <a:tc>
                  <a:txBody>
                    <a:bodyPr/>
                    <a:lstStyle/>
                    <a:p>
                      <a:r>
                        <a:rPr lang="en-US" sz="1400" dirty="0"/>
                        <a:t>Category #</a:t>
                      </a:r>
                    </a:p>
                  </a:txBody>
                  <a:tcPr marL="68580" marR="68580" marT="34290" marB="34290"/>
                </a:tc>
                <a:extLst>
                  <a:ext uri="{0D108BD9-81ED-4DB2-BD59-A6C34878D82A}">
                    <a16:rowId xmlns:a16="http://schemas.microsoft.com/office/drawing/2014/main" val="10000"/>
                  </a:ext>
                </a:extLst>
              </a:tr>
              <a:tr h="340874">
                <a:tc>
                  <a:txBody>
                    <a:bodyPr/>
                    <a:lstStyle/>
                    <a:p>
                      <a:r>
                        <a:rPr lang="en-US" sz="1400" dirty="0"/>
                        <a:t>ANATOMY OF PERIAPEX</a:t>
                      </a:r>
                    </a:p>
                    <a:p>
                      <a:r>
                        <a:rPr lang="en-US" sz="1400" dirty="0"/>
                        <a:t>CEMENTUM</a:t>
                      </a:r>
                    </a:p>
                    <a:p>
                      <a:r>
                        <a:rPr lang="en-US" sz="1400" dirty="0"/>
                        <a:t>PERIODOTAL LIGAMENT</a:t>
                      </a:r>
                    </a:p>
                    <a:p>
                      <a:r>
                        <a:rPr lang="en-US" sz="1400" dirty="0"/>
                        <a:t>INGLES CLASSIFICATION</a:t>
                      </a:r>
                    </a:p>
                    <a:p>
                      <a:r>
                        <a:rPr lang="en-US" sz="1400" dirty="0"/>
                        <a:t>ZONES OF FISH</a:t>
                      </a:r>
                    </a:p>
                  </a:txBody>
                  <a:tcPr marL="68580" marR="68580" marT="34290" marB="34290"/>
                </a:tc>
                <a:tc>
                  <a:txBody>
                    <a:bodyPr/>
                    <a:lstStyle/>
                    <a:p>
                      <a:r>
                        <a:rPr lang="en-US" sz="1400" dirty="0"/>
                        <a:t>COGNITIVE</a:t>
                      </a:r>
                    </a:p>
                  </a:txBody>
                  <a:tcPr marL="68580" marR="68580" marT="34290" marB="34290"/>
                </a:tc>
                <a:tc>
                  <a:txBody>
                    <a:bodyPr/>
                    <a:lstStyle/>
                    <a:p>
                      <a:r>
                        <a:rPr lang="en-US" sz="1400" dirty="0"/>
                        <a:t>MUST KNOW</a:t>
                      </a:r>
                    </a:p>
                  </a:txBody>
                  <a:tcPr marL="68580" marR="68580" marT="34290" marB="34290"/>
                </a:tc>
                <a:extLst>
                  <a:ext uri="{0D108BD9-81ED-4DB2-BD59-A6C34878D82A}">
                    <a16:rowId xmlns:a16="http://schemas.microsoft.com/office/drawing/2014/main" val="10001"/>
                  </a:ext>
                </a:extLst>
              </a:tr>
              <a:tr h="340874">
                <a:tc>
                  <a:txBody>
                    <a:bodyPr/>
                    <a:lstStyle/>
                    <a:p>
                      <a:r>
                        <a:rPr lang="en-US" sz="1400" dirty="0"/>
                        <a:t>PATHWAY OF ENTRY OF MICROORGANISMS IN TOOTH</a:t>
                      </a:r>
                    </a:p>
                  </a:txBody>
                  <a:tcPr marL="68580" marR="68580" marT="34290" marB="34290"/>
                </a:tc>
                <a:tc>
                  <a:txBody>
                    <a:bodyPr/>
                    <a:lstStyle/>
                    <a:p>
                      <a:r>
                        <a:rPr lang="en-US" sz="1400" dirty="0"/>
                        <a:t>PSYCHOMOTOR</a:t>
                      </a:r>
                    </a:p>
                  </a:txBody>
                  <a:tcPr marL="68580" marR="68580" marT="34290" marB="34290"/>
                </a:tc>
                <a:tc>
                  <a:txBody>
                    <a:bodyPr/>
                    <a:lstStyle/>
                    <a:p>
                      <a:r>
                        <a:rPr lang="en-US" sz="1400" dirty="0"/>
                        <a:t>NICE TO KNOW</a:t>
                      </a:r>
                    </a:p>
                  </a:txBody>
                  <a:tcPr marL="68580" marR="68580" marT="34290" marB="34290"/>
                </a:tc>
                <a:extLst>
                  <a:ext uri="{0D108BD9-81ED-4DB2-BD59-A6C34878D82A}">
                    <a16:rowId xmlns:a16="http://schemas.microsoft.com/office/drawing/2014/main" val="10002"/>
                  </a:ext>
                </a:extLst>
              </a:tr>
              <a:tr h="340874">
                <a:tc>
                  <a:txBody>
                    <a:bodyPr/>
                    <a:lstStyle/>
                    <a:p>
                      <a:r>
                        <a:rPr lang="en-US" sz="1400" dirty="0"/>
                        <a:t>DIAGNOSIS OF PERIAPICAL TISSUE</a:t>
                      </a:r>
                    </a:p>
                    <a:p>
                      <a:r>
                        <a:rPr lang="en-US" sz="1400" dirty="0"/>
                        <a:t>ENDO PERIO LESSIONS</a:t>
                      </a:r>
                    </a:p>
                  </a:txBody>
                  <a:tcPr marL="68580" marR="68580" marT="34290" marB="34290"/>
                </a:tc>
                <a:tc>
                  <a:txBody>
                    <a:bodyPr/>
                    <a:lstStyle/>
                    <a:p>
                      <a:r>
                        <a:rPr lang="en-US" sz="1400" dirty="0"/>
                        <a:t>AFFECTIVE</a:t>
                      </a:r>
                    </a:p>
                  </a:txBody>
                  <a:tcPr marL="68580" marR="68580" marT="34290" marB="34290"/>
                </a:tc>
                <a:tc>
                  <a:txBody>
                    <a:bodyPr/>
                    <a:lstStyle/>
                    <a:p>
                      <a:r>
                        <a:rPr lang="en-US" sz="1400" dirty="0"/>
                        <a:t>DESIRE TO KNOW</a:t>
                      </a:r>
                    </a:p>
                  </a:txBody>
                  <a:tcPr marL="68580" marR="68580" marT="34290" marB="34290"/>
                </a:tc>
                <a:extLst>
                  <a:ext uri="{0D108BD9-81ED-4DB2-BD59-A6C34878D82A}">
                    <a16:rowId xmlns:a16="http://schemas.microsoft.com/office/drawing/2014/main" val="10003"/>
                  </a:ext>
                </a:extLst>
              </a:tr>
            </a:tbl>
          </a:graphicData>
        </a:graphic>
      </p:graphicFrame>
      <p:sp>
        <p:nvSpPr>
          <p:cNvPr id="9241" name="Rectangle 3"/>
          <p:cNvSpPr>
            <a:spLocks noChangeArrowheads="1"/>
          </p:cNvSpPr>
          <p:nvPr/>
        </p:nvSpPr>
        <p:spPr bwMode="auto">
          <a:xfrm>
            <a:off x="881063" y="2266950"/>
            <a:ext cx="7348537" cy="738188"/>
          </a:xfrm>
          <a:prstGeom prst="rect">
            <a:avLst/>
          </a:prstGeom>
          <a:noFill/>
          <a:ln w="9525">
            <a:noFill/>
            <a:miter lim="800000"/>
            <a:headEnd/>
            <a:tailEnd/>
          </a:ln>
        </p:spPr>
        <p:txBody>
          <a:bodyPr>
            <a:spAutoFit/>
          </a:bodyPr>
          <a:lstStyle/>
          <a:p>
            <a:pPr eaLnBrk="1" hangingPunct="1"/>
            <a:r>
              <a:rPr lang="en-US" sz="2100" b="1">
                <a:latin typeface="Times New Roman" pitchFamily="18" charset="0"/>
                <a:cs typeface="Times New Roman" pitchFamily="18" charset="0"/>
              </a:rPr>
              <a:t>At the end of this presentation the learner is expected to know ;</a:t>
            </a:r>
            <a:endParaRPr lang="en-US" sz="2100"/>
          </a:p>
        </p:txBody>
      </p:sp>
      <p:sp>
        <p:nvSpPr>
          <p:cNvPr id="9242" name="Slide Number Placeholder 4"/>
          <p:cNvSpPr>
            <a:spLocks noGrp="1" noChangeArrowheads="1"/>
          </p:cNvSpPr>
          <p:nvPr>
            <p:ph type="sldNum" sz="quarter" idx="11"/>
          </p:nvPr>
        </p:nvSpPr>
        <p:spPr bwMode="auto">
          <a:xfrm rot="5400000">
            <a:off x="6989763" y="3736975"/>
            <a:ext cx="3200400" cy="365125"/>
          </a:xfrm>
          <a:noFill/>
          <a:ln>
            <a:miter lim="800000"/>
            <a:headEnd/>
            <a:tailEnd/>
          </a:ln>
        </p:spPr>
        <p:txBody>
          <a:bodyPr/>
          <a:lstStyle/>
          <a:p>
            <a:pPr algn="l"/>
            <a:fld id="{5C470C57-D0EE-49A7-AE61-940FD1D57264}" type="slidenum">
              <a:rPr lang="en-US" sz="1200" b="0">
                <a:solidFill>
                  <a:schemeClr val="tx2"/>
                </a:solidFill>
              </a:rPr>
              <a:pPr algn="l"/>
              <a:t>2</a:t>
            </a:fld>
            <a:endParaRPr lang="en-US" sz="1200" b="0">
              <a:solidFill>
                <a:schemeClr val="tx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611560" y="2060848"/>
            <a:ext cx="7992888" cy="3928877"/>
          </a:xfrm>
        </p:spPr>
        <p:txBody>
          <a:bodyPr>
            <a:normAutofit/>
          </a:bodyPr>
          <a:lstStyle/>
          <a:p>
            <a:r>
              <a:rPr lang="en-US" dirty="0"/>
              <a:t>A few years later, a detergent was added in order to increase the cleaning and bactericidal potential of the EDTA solution, the new composition being known as EDTAC.</a:t>
            </a:r>
          </a:p>
          <a:p>
            <a:endParaRPr lang="en-US" dirty="0"/>
          </a:p>
          <a:p>
            <a:endParaRPr lang="en-US" dirty="0"/>
          </a:p>
          <a:p>
            <a:r>
              <a:rPr lang="en-US" dirty="0"/>
              <a:t>EDTA in its pure form already has a lower surface tension than 1 or 5% sodium hypochlorite (</a:t>
            </a:r>
            <a:r>
              <a:rPr lang="en-US" dirty="0" err="1"/>
              <a:t>NaOCl</a:t>
            </a:r>
            <a:r>
              <a:rPr lang="en-US" dirty="0"/>
              <a:t>), saline solution or distilled water. </a:t>
            </a:r>
            <a:endParaRPr lang="en-IN" dirty="0"/>
          </a:p>
        </p:txBody>
      </p:sp>
      <p:sp>
        <p:nvSpPr>
          <p:cNvPr id="4" name="Rectangle 3"/>
          <p:cNvSpPr/>
          <p:nvPr/>
        </p:nvSpPr>
        <p:spPr>
          <a:xfrm>
            <a:off x="5868144" y="5703639"/>
            <a:ext cx="2880320"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lvl="0" defTabSz="457200">
              <a:spcBef>
                <a:spcPct val="20000"/>
              </a:spcBef>
              <a:buClr>
                <a:srgbClr val="A63212"/>
              </a:buClr>
              <a:buSzPct val="95000"/>
            </a:pPr>
            <a:r>
              <a:rPr lang="en-US" sz="2400" dirty="0">
                <a:solidFill>
                  <a:prstClr val="black">
                    <a:lumMod val="75000"/>
                    <a:lumOff val="25000"/>
                  </a:prstClr>
                </a:solidFill>
              </a:rPr>
              <a:t>Tasman</a:t>
            </a:r>
            <a:r>
              <a:rPr lang="en-US" sz="2400" i="1" dirty="0">
                <a:solidFill>
                  <a:prstClr val="black">
                    <a:lumMod val="75000"/>
                    <a:lumOff val="25000"/>
                  </a:prstClr>
                </a:solidFill>
              </a:rPr>
              <a:t> et al.</a:t>
            </a:r>
            <a:r>
              <a:rPr lang="en-US" sz="2400" dirty="0">
                <a:solidFill>
                  <a:prstClr val="black">
                    <a:lumMod val="75000"/>
                    <a:lumOff val="25000"/>
                  </a:prstClr>
                </a:solidFill>
              </a:rPr>
              <a:t> 2000</a:t>
            </a:r>
            <a:endParaRPr lang="en-IN" sz="2400" dirty="0">
              <a:solidFill>
                <a:prstClr val="black">
                  <a:lumMod val="75000"/>
                  <a:lumOff val="25000"/>
                </a:prstClr>
              </a:solidFill>
            </a:endParaRPr>
          </a:p>
        </p:txBody>
      </p:sp>
      <p:sp>
        <p:nvSpPr>
          <p:cNvPr id="5" name="Rectangle 4"/>
          <p:cNvSpPr/>
          <p:nvPr/>
        </p:nvSpPr>
        <p:spPr>
          <a:xfrm>
            <a:off x="3768054" y="3356992"/>
            <a:ext cx="498041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defTabSz="457200">
              <a:spcBef>
                <a:spcPct val="20000"/>
              </a:spcBef>
              <a:buClr>
                <a:srgbClr val="A63212"/>
              </a:buClr>
              <a:buSzPct val="95000"/>
            </a:pPr>
            <a:r>
              <a:rPr lang="en-US" sz="2400" dirty="0">
                <a:solidFill>
                  <a:schemeClr val="bg1"/>
                </a:solidFill>
              </a:rPr>
              <a:t>Von der Fehr &amp; Nygaard-0stby 1963 </a:t>
            </a:r>
          </a:p>
        </p:txBody>
      </p:sp>
    </p:spTree>
    <p:extLst>
      <p:ext uri="{BB962C8B-B14F-4D97-AF65-F5344CB8AC3E}">
        <p14:creationId xmlns:p14="http://schemas.microsoft.com/office/powerpoint/2010/main" val="1740744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US" dirty="0"/>
              <a:t>Initially, </a:t>
            </a:r>
            <a:r>
              <a:rPr lang="en-US" dirty="0" err="1"/>
              <a:t>chelators</a:t>
            </a:r>
            <a:r>
              <a:rPr lang="en-US" dirty="0"/>
              <a:t> were used as liquids for irrigation during mechanical instrumentation of the root canal system. </a:t>
            </a:r>
          </a:p>
          <a:p>
            <a:endParaRPr lang="en-US" dirty="0"/>
          </a:p>
          <a:p>
            <a:r>
              <a:rPr lang="en-US" dirty="0"/>
              <a:t>In 1969, Stewart et</a:t>
            </a:r>
            <a:r>
              <a:rPr lang="en-US" i="1" dirty="0"/>
              <a:t> al.</a:t>
            </a:r>
            <a:r>
              <a:rPr lang="en-US" dirty="0"/>
              <a:t> presented RC-Prep (pre­mier Dental; Philadelphia, PA, USA), probably the best known paste-type chelating agent. </a:t>
            </a:r>
            <a:endParaRPr lang="en-IN" sz="2400" dirty="0"/>
          </a:p>
          <a:p>
            <a:endParaRPr lang="en-IN" dirty="0"/>
          </a:p>
        </p:txBody>
      </p:sp>
    </p:spTree>
    <p:extLst>
      <p:ext uri="{BB962C8B-B14F-4D97-AF65-F5344CB8AC3E}">
        <p14:creationId xmlns:p14="http://schemas.microsoft.com/office/powerpoint/2010/main" val="2868169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395536" y="2038388"/>
            <a:ext cx="8280920" cy="3951337"/>
          </a:xfrm>
        </p:spPr>
        <p:txBody>
          <a:bodyPr/>
          <a:lstStyle/>
          <a:p>
            <a:r>
              <a:rPr lang="en-US" dirty="0"/>
              <a:t>Although the efficacy of liquid and paste-type EDTA preparations in softening root dentine has been a point of controversy, </a:t>
            </a:r>
            <a:r>
              <a:rPr lang="en-US" dirty="0" err="1"/>
              <a:t>chelator</a:t>
            </a:r>
            <a:r>
              <a:rPr lang="en-US" dirty="0"/>
              <a:t> pre­parations have been advocated frequently as adjuncts for root canal preparation, especially in narrow and calcified root canals and for removal of the smear layer.</a:t>
            </a:r>
          </a:p>
        </p:txBody>
      </p:sp>
      <p:sp>
        <p:nvSpPr>
          <p:cNvPr id="4" name="Rectangle 3"/>
          <p:cNvSpPr/>
          <p:nvPr/>
        </p:nvSpPr>
        <p:spPr>
          <a:xfrm>
            <a:off x="899592" y="5092909"/>
            <a:ext cx="7448946"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defTabSz="457200">
              <a:spcBef>
                <a:spcPct val="20000"/>
              </a:spcBef>
              <a:buClr>
                <a:srgbClr val="A63212"/>
              </a:buClr>
              <a:buSzPct val="95000"/>
            </a:pPr>
            <a:r>
              <a:rPr lang="en-US" sz="2400" dirty="0">
                <a:solidFill>
                  <a:schemeClr val="bg1"/>
                </a:solidFill>
              </a:rPr>
              <a:t>Serene 1976, Stock &amp; </a:t>
            </a:r>
            <a:r>
              <a:rPr lang="en-US" sz="2400" dirty="0" err="1">
                <a:solidFill>
                  <a:schemeClr val="bg1"/>
                </a:solidFill>
              </a:rPr>
              <a:t>Nehammer</a:t>
            </a:r>
            <a:r>
              <a:rPr lang="en-IN" sz="2400" dirty="0">
                <a:solidFill>
                  <a:schemeClr val="bg1"/>
                </a:solidFill>
              </a:rPr>
              <a:t> </a:t>
            </a:r>
            <a:r>
              <a:rPr lang="en-US" sz="2400" dirty="0">
                <a:solidFill>
                  <a:schemeClr val="bg1"/>
                </a:solidFill>
              </a:rPr>
              <a:t>Stewart 1986, 1995, </a:t>
            </a:r>
            <a:r>
              <a:rPr lang="en-US" sz="2400" dirty="0" err="1">
                <a:solidFill>
                  <a:schemeClr val="bg1"/>
                </a:solidFill>
              </a:rPr>
              <a:t>Weine</a:t>
            </a:r>
            <a:r>
              <a:rPr lang="en-US" sz="2400" dirty="0">
                <a:solidFill>
                  <a:schemeClr val="bg1"/>
                </a:solidFill>
              </a:rPr>
              <a:t> 1988, </a:t>
            </a:r>
            <a:r>
              <a:rPr lang="en-US" sz="2400" dirty="0" err="1">
                <a:solidFill>
                  <a:schemeClr val="bg1"/>
                </a:solidFill>
              </a:rPr>
              <a:t>Lovdahl</a:t>
            </a:r>
            <a:r>
              <a:rPr lang="en-US" sz="2400" dirty="0">
                <a:solidFill>
                  <a:schemeClr val="bg1"/>
                </a:solidFill>
              </a:rPr>
              <a:t> &amp; </a:t>
            </a:r>
            <a:r>
              <a:rPr lang="en-US" sz="2400" dirty="0" err="1">
                <a:solidFill>
                  <a:schemeClr val="bg1"/>
                </a:solidFill>
              </a:rPr>
              <a:t>Gutmann</a:t>
            </a:r>
            <a:r>
              <a:rPr lang="en-US" sz="2400" dirty="0">
                <a:solidFill>
                  <a:schemeClr val="bg1"/>
                </a:solidFill>
              </a:rPr>
              <a:t> 1997), (</a:t>
            </a:r>
            <a:r>
              <a:rPr lang="en-US" sz="2400" dirty="0" err="1">
                <a:solidFill>
                  <a:schemeClr val="bg1"/>
                </a:solidFill>
              </a:rPr>
              <a:t>McComb</a:t>
            </a:r>
            <a:r>
              <a:rPr lang="en-US" sz="2400" dirty="0">
                <a:solidFill>
                  <a:schemeClr val="bg1"/>
                </a:solidFill>
              </a:rPr>
              <a:t> &amp; Smith 1975, Goldman et</a:t>
            </a:r>
            <a:r>
              <a:rPr lang="en-US" sz="2400" i="1" dirty="0">
                <a:solidFill>
                  <a:schemeClr val="bg1"/>
                </a:solidFill>
              </a:rPr>
              <a:t> al.</a:t>
            </a:r>
            <a:r>
              <a:rPr lang="en-US" sz="2400" dirty="0">
                <a:solidFill>
                  <a:schemeClr val="bg1"/>
                </a:solidFill>
              </a:rPr>
              <a:t> 1985, Berg</a:t>
            </a:r>
            <a:r>
              <a:rPr lang="en-US" sz="2400" i="1" dirty="0">
                <a:solidFill>
                  <a:schemeClr val="bg1"/>
                </a:solidFill>
              </a:rPr>
              <a:t> et al</a:t>
            </a:r>
            <a:endParaRPr lang="en-IN" sz="2400" dirty="0">
              <a:solidFill>
                <a:schemeClr val="bg1"/>
              </a:solidFill>
            </a:endParaRPr>
          </a:p>
        </p:txBody>
      </p:sp>
    </p:spTree>
    <p:extLst>
      <p:ext uri="{BB962C8B-B14F-4D97-AF65-F5344CB8AC3E}">
        <p14:creationId xmlns:p14="http://schemas.microsoft.com/office/powerpoint/2010/main" val="436322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611560" y="2038388"/>
            <a:ext cx="7982272" cy="3951337"/>
          </a:xfrm>
        </p:spPr>
        <p:txBody>
          <a:bodyPr/>
          <a:lstStyle/>
          <a:p>
            <a:r>
              <a:rPr lang="en-US" dirty="0"/>
              <a:t> Recently, paste-type </a:t>
            </a:r>
            <a:r>
              <a:rPr lang="en-US" dirty="0" err="1"/>
              <a:t>chelators</a:t>
            </a:r>
            <a:r>
              <a:rPr lang="en-US" dirty="0"/>
              <a:t> have gained popularity as almost all manufacturers of nickel-titanium instruments recommend their use as a lubricant during rotary root canal preparation, presumably to reduce the risk of instrument separation.</a:t>
            </a:r>
            <a:endParaRPr lang="en-IN" dirty="0"/>
          </a:p>
        </p:txBody>
      </p:sp>
      <p:sp>
        <p:nvSpPr>
          <p:cNvPr id="4" name="Rectangle 3"/>
          <p:cNvSpPr/>
          <p:nvPr/>
        </p:nvSpPr>
        <p:spPr>
          <a:xfrm>
            <a:off x="5436096" y="4955684"/>
            <a:ext cx="316986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lvl="0" defTabSz="457200">
              <a:spcBef>
                <a:spcPct val="20000"/>
              </a:spcBef>
              <a:buClr>
                <a:srgbClr val="A63212"/>
              </a:buClr>
              <a:buSzPct val="95000"/>
            </a:pPr>
            <a:r>
              <a:rPr lang="en-US" sz="2400" dirty="0">
                <a:solidFill>
                  <a:schemeClr val="bg1"/>
                </a:solidFill>
              </a:rPr>
              <a:t>    </a:t>
            </a:r>
            <a:r>
              <a:rPr lang="en-US" sz="2400" dirty="0" err="1">
                <a:solidFill>
                  <a:schemeClr val="bg1"/>
                </a:solidFill>
              </a:rPr>
              <a:t>Scelza</a:t>
            </a:r>
            <a:r>
              <a:rPr lang="en-US" sz="2400" i="1" dirty="0">
                <a:solidFill>
                  <a:schemeClr val="bg1"/>
                </a:solidFill>
              </a:rPr>
              <a:t> et al.</a:t>
            </a:r>
            <a:r>
              <a:rPr lang="en-US" sz="2400" dirty="0">
                <a:solidFill>
                  <a:schemeClr val="bg1"/>
                </a:solidFill>
              </a:rPr>
              <a:t> 2000</a:t>
            </a:r>
          </a:p>
        </p:txBody>
      </p:sp>
    </p:spTree>
    <p:extLst>
      <p:ext uri="{BB962C8B-B14F-4D97-AF65-F5344CB8AC3E}">
        <p14:creationId xmlns:p14="http://schemas.microsoft.com/office/powerpoint/2010/main" val="4015308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Liquid </a:t>
            </a:r>
            <a:r>
              <a:rPr lang="en-IN" dirty="0" err="1"/>
              <a:t>chelators</a:t>
            </a:r>
            <a:endParaRPr lang="en-IN" dirty="0"/>
          </a:p>
        </p:txBody>
      </p:sp>
      <p:sp>
        <p:nvSpPr>
          <p:cNvPr id="4" name="Content Placeholder 3"/>
          <p:cNvSpPr>
            <a:spLocks noGrp="1"/>
          </p:cNvSpPr>
          <p:nvPr>
            <p:ph idx="1"/>
          </p:nvPr>
        </p:nvSpPr>
        <p:spPr>
          <a:xfrm>
            <a:off x="323528" y="1628800"/>
            <a:ext cx="5606008" cy="4735413"/>
          </a:xfrm>
        </p:spPr>
        <p:txBody>
          <a:bodyPr>
            <a:normAutofit lnSpcReduction="10000"/>
          </a:bodyPr>
          <a:lstStyle/>
          <a:p>
            <a:pPr marL="0" indent="0">
              <a:buNone/>
            </a:pPr>
            <a:r>
              <a:rPr lang="en-US" dirty="0" err="1">
                <a:solidFill>
                  <a:schemeClr val="accent1">
                    <a:lumMod val="60000"/>
                    <a:lumOff val="40000"/>
                  </a:schemeClr>
                </a:solidFill>
              </a:rPr>
              <a:t>Calcinase</a:t>
            </a:r>
            <a:r>
              <a:rPr lang="en-US" dirty="0"/>
              <a:t> (</a:t>
            </a:r>
            <a:r>
              <a:rPr lang="en-US" dirty="0" err="1"/>
              <a:t>lege</a:t>
            </a:r>
            <a:r>
              <a:rPr lang="en-US" dirty="0"/>
              <a:t> </a:t>
            </a:r>
            <a:r>
              <a:rPr lang="en-US" dirty="0" err="1"/>
              <a:t>artis</a:t>
            </a:r>
            <a:r>
              <a:rPr lang="en-US" dirty="0"/>
              <a:t>, </a:t>
            </a:r>
            <a:r>
              <a:rPr lang="en-US" dirty="0" err="1"/>
              <a:t>Dettenhausen</a:t>
            </a:r>
            <a:r>
              <a:rPr lang="en-US" dirty="0"/>
              <a:t>, Germany) is a </a:t>
            </a:r>
            <a:r>
              <a:rPr lang="en-US" dirty="0" err="1"/>
              <a:t>liqiud</a:t>
            </a:r>
            <a:r>
              <a:rPr lang="en-US" dirty="0"/>
              <a:t> </a:t>
            </a:r>
            <a:r>
              <a:rPr lang="en-US" dirty="0" err="1"/>
              <a:t>chelator</a:t>
            </a:r>
            <a:r>
              <a:rPr lang="en-US" dirty="0"/>
              <a:t> preparation and contains 17% sodium </a:t>
            </a:r>
            <a:r>
              <a:rPr lang="en-US" dirty="0" err="1"/>
              <a:t>edetate</a:t>
            </a:r>
            <a:r>
              <a:rPr lang="en-US" dirty="0"/>
              <a:t>, sodium hydroxide as a </a:t>
            </a:r>
            <a:r>
              <a:rPr lang="en-US" dirty="0" err="1"/>
              <a:t>stabilizor</a:t>
            </a:r>
            <a:r>
              <a:rPr lang="en-US" dirty="0"/>
              <a:t> and purified water.</a:t>
            </a:r>
          </a:p>
          <a:p>
            <a:pPr marL="0" indent="0">
              <a:buNone/>
            </a:pPr>
            <a:endParaRPr lang="en-US" dirty="0"/>
          </a:p>
          <a:p>
            <a:pPr marL="0" lvl="0" indent="0">
              <a:buNone/>
            </a:pPr>
            <a:r>
              <a:rPr lang="en-US" dirty="0">
                <a:solidFill>
                  <a:schemeClr val="accent1">
                    <a:lumMod val="60000"/>
                    <a:lumOff val="40000"/>
                  </a:schemeClr>
                </a:solidFill>
              </a:rPr>
              <a:t>REDTA</a:t>
            </a:r>
            <a:r>
              <a:rPr lang="en-US" dirty="0"/>
              <a:t> (Roth International, Chicago, IL., USA) is a17% EDTA solution with the addition of 0.84 g </a:t>
            </a:r>
            <a:r>
              <a:rPr lang="en-US" dirty="0" err="1"/>
              <a:t>Cetyl</a:t>
            </a:r>
            <a:r>
              <a:rPr lang="en-US" dirty="0"/>
              <a:t>-tri- methyl ammonium bromide (</a:t>
            </a:r>
            <a:r>
              <a:rPr lang="en-US" dirty="0" err="1"/>
              <a:t>Cetrimide</a:t>
            </a:r>
            <a:r>
              <a:rPr lang="en-US" dirty="0"/>
              <a:t>) to reduce sur­face tension. The other ingredients are 9.25 mL 5 M sodium hydroxide and 100 mL distilled water.</a:t>
            </a:r>
            <a:endParaRPr lang="en-IN" dirty="0"/>
          </a:p>
          <a:p>
            <a:pPr marL="0" indent="0">
              <a:buNone/>
            </a:pPr>
            <a:endParaRPr lang="en-IN" dirty="0"/>
          </a:p>
        </p:txBody>
      </p:sp>
      <p:pic>
        <p:nvPicPr>
          <p:cNvPr id="1026" name="Picture 2" descr="http://t3.gstatic.com/images?q=tbn:ANd9GcQY3gmpkeY0zIkfkhycoGrV6S35gm59ZHhSb7oPfJ8rbzlzm7Q7O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628800"/>
            <a:ext cx="2259732" cy="22426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ontent.pattersondental.com/itemImages/MediumSquare/images/25587.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4005064"/>
            <a:ext cx="2359149" cy="2359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270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4"/>
            <a:ext cx="5904656" cy="5904656"/>
          </a:xfrm>
        </p:spPr>
        <p:txBody>
          <a:bodyPr>
            <a:normAutofit lnSpcReduction="10000"/>
          </a:bodyPr>
          <a:lstStyle/>
          <a:p>
            <a:r>
              <a:rPr lang="en-US" dirty="0">
                <a:solidFill>
                  <a:schemeClr val="accent1">
                    <a:lumMod val="60000"/>
                    <a:lumOff val="40000"/>
                  </a:schemeClr>
                </a:solidFill>
              </a:rPr>
              <a:t>EDTAC</a:t>
            </a:r>
            <a:r>
              <a:rPr lang="en-US" dirty="0"/>
              <a:t> and </a:t>
            </a:r>
            <a:r>
              <a:rPr lang="en-US" dirty="0">
                <a:solidFill>
                  <a:schemeClr val="accent1">
                    <a:lumMod val="60000"/>
                    <a:lumOff val="40000"/>
                  </a:schemeClr>
                </a:solidFill>
              </a:rPr>
              <a:t>DTPAC</a:t>
            </a:r>
            <a:r>
              <a:rPr lang="en-US" dirty="0"/>
              <a:t> are solutions of EDTA (15%) and diethyl-</a:t>
            </a:r>
            <a:r>
              <a:rPr lang="en-US" dirty="0" err="1"/>
              <a:t>triamine</a:t>
            </a:r>
            <a:r>
              <a:rPr lang="en-US" dirty="0"/>
              <a:t>-</a:t>
            </a:r>
            <a:r>
              <a:rPr lang="en-US" dirty="0" err="1"/>
              <a:t>penta</a:t>
            </a:r>
            <a:r>
              <a:rPr lang="en-US" dirty="0"/>
              <a:t> acetic acid (DTPA) at pH 8. When 0.75 g of the detergent </a:t>
            </a:r>
            <a:r>
              <a:rPr lang="en-US" dirty="0" err="1"/>
              <a:t>Cetyl</a:t>
            </a:r>
            <a:r>
              <a:rPr lang="en-US" dirty="0"/>
              <a:t>-tri-methyl ammonium bromide is added to 100 mL of these solutions, respec­tively.</a:t>
            </a:r>
          </a:p>
          <a:p>
            <a:endParaRPr lang="en-US" dirty="0"/>
          </a:p>
          <a:p>
            <a:pPr lvl="0"/>
            <a:r>
              <a:rPr lang="en-US" dirty="0">
                <a:solidFill>
                  <a:schemeClr val="accent1">
                    <a:lumMod val="60000"/>
                    <a:lumOff val="40000"/>
                  </a:schemeClr>
                </a:solidFill>
              </a:rPr>
              <a:t>EDTA-T</a:t>
            </a:r>
            <a:r>
              <a:rPr lang="en-US" dirty="0"/>
              <a:t> (Formula &amp; </a:t>
            </a:r>
            <a:r>
              <a:rPr lang="en-US" dirty="0" err="1"/>
              <a:t>Agao</a:t>
            </a:r>
            <a:r>
              <a:rPr lang="en-US" dirty="0"/>
              <a:t> </a:t>
            </a:r>
            <a:r>
              <a:rPr lang="en-US" dirty="0" err="1"/>
              <a:t>Farmacia</a:t>
            </a:r>
            <a:r>
              <a:rPr lang="en-US" dirty="0"/>
              <a:t>, Sao Paulo, Brazil) consists of 17% EDTA plus sodium lauryl ether sulfate (</a:t>
            </a:r>
            <a:r>
              <a:rPr lang="en-US" dirty="0" err="1"/>
              <a:t>Tergentol</a:t>
            </a:r>
            <a:r>
              <a:rPr lang="en-US" dirty="0"/>
              <a:t>) as a detergent (</a:t>
            </a:r>
            <a:r>
              <a:rPr lang="en-US" dirty="0" err="1"/>
              <a:t>Scelza</a:t>
            </a:r>
            <a:r>
              <a:rPr lang="en-US" dirty="0"/>
              <a:t> et</a:t>
            </a:r>
            <a:r>
              <a:rPr lang="en-US" i="1" dirty="0"/>
              <a:t> al.</a:t>
            </a:r>
            <a:r>
              <a:rPr lang="en-US" dirty="0"/>
              <a:t> 2000).</a:t>
            </a:r>
          </a:p>
          <a:p>
            <a:pPr lvl="0"/>
            <a:endParaRPr lang="en-US" dirty="0"/>
          </a:p>
          <a:p>
            <a:r>
              <a:rPr lang="en-US" dirty="0" err="1">
                <a:solidFill>
                  <a:schemeClr val="accent1">
                    <a:lumMod val="60000"/>
                    <a:lumOff val="40000"/>
                  </a:schemeClr>
                </a:solidFill>
              </a:rPr>
              <a:t>Salvizol</a:t>
            </a:r>
            <a:r>
              <a:rPr lang="en-US" dirty="0"/>
              <a:t> (Ravens, Konstanz, Germany) is based on a 5 % amino-</a:t>
            </a:r>
            <a:r>
              <a:rPr lang="en-US" dirty="0" err="1"/>
              <a:t>quinaldinum</a:t>
            </a:r>
            <a:r>
              <a:rPr lang="en-US" dirty="0"/>
              <a:t> </a:t>
            </a:r>
            <a:r>
              <a:rPr lang="en-US" dirty="0" err="1"/>
              <a:t>diacetate</a:t>
            </a:r>
            <a:r>
              <a:rPr lang="en-US" dirty="0"/>
              <a:t> in propylene glycol and has a pH of 6.6 (Kaufman et</a:t>
            </a:r>
            <a:r>
              <a:rPr lang="en-US" i="1" dirty="0"/>
              <a:t> al.</a:t>
            </a:r>
            <a:r>
              <a:rPr lang="en-US" dirty="0"/>
              <a:t> 1978).</a:t>
            </a:r>
            <a:endParaRPr lang="en-IN" dirty="0"/>
          </a:p>
          <a:p>
            <a:pPr lvl="0"/>
            <a:endParaRPr lang="en-IN" dirty="0"/>
          </a:p>
          <a:p>
            <a:endParaRPr lang="en-IN" dirty="0"/>
          </a:p>
          <a:p>
            <a:endParaRPr lang="en-IN" dirty="0"/>
          </a:p>
        </p:txBody>
      </p:sp>
      <p:pic>
        <p:nvPicPr>
          <p:cNvPr id="2050" name="Picture 2" descr="http://www.sdpt.net/endodoncia/materiales/EDTAC_small.jpg">
            <a:hlinkClick r:id="rId3"/>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7020272" y="260647"/>
            <a:ext cx="949196" cy="20882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entallifedf.com/product_images/f/679/5__42758_zoom.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5172" y="2564903"/>
            <a:ext cx="1165220" cy="188954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dental-shop.md/image/cache/data/Pierre%20Rolland/04c19a87c45e07fe2f4f3693a612aa3a-500x500.jpg">
            <a:hlinkClick r:id="rId6"/>
          </p:cNvPr>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6660232" y="4653136"/>
            <a:ext cx="1944216"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898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19" y="374754"/>
            <a:ext cx="6269201" cy="6006573"/>
          </a:xfrm>
        </p:spPr>
        <p:txBody>
          <a:bodyPr>
            <a:normAutofit lnSpcReduction="10000"/>
          </a:bodyPr>
          <a:lstStyle/>
          <a:p>
            <a:pPr lvl="0"/>
            <a:r>
              <a:rPr lang="en-US" dirty="0">
                <a:solidFill>
                  <a:schemeClr val="accent1">
                    <a:lumMod val="60000"/>
                    <a:lumOff val="40000"/>
                  </a:schemeClr>
                </a:solidFill>
              </a:rPr>
              <a:t>EGTA </a:t>
            </a:r>
            <a:r>
              <a:rPr lang="en-US" dirty="0"/>
              <a:t>(Sigma, St Louis, MO, USA) is a </a:t>
            </a:r>
            <a:r>
              <a:rPr lang="en-US" dirty="0" err="1"/>
              <a:t>chelator</a:t>
            </a:r>
            <a:r>
              <a:rPr lang="en-US" dirty="0"/>
              <a:t> whose main component is ethylene glycol </a:t>
            </a:r>
            <a:r>
              <a:rPr lang="en-US" dirty="0" err="1"/>
              <a:t>bis</a:t>
            </a:r>
            <a:r>
              <a:rPr lang="en-US" dirty="0"/>
              <a:t> (p-amino-ethyl ether)-N,N,N',N'-tetra acetic acid. It is reported to bind Ca</a:t>
            </a:r>
            <a:r>
              <a:rPr lang="en-US" baseline="30000" dirty="0"/>
              <a:t>+</a:t>
            </a:r>
            <a:r>
              <a:rPr lang="en-US" dirty="0"/>
              <a:t> more specifically than EDTA (</a:t>
            </a:r>
            <a:r>
              <a:rPr lang="en-US" dirty="0" err="1"/>
              <a:t>Calt</a:t>
            </a:r>
            <a:r>
              <a:rPr lang="en-US" dirty="0"/>
              <a:t> &amp; </a:t>
            </a:r>
            <a:r>
              <a:rPr lang="en-US" dirty="0" err="1"/>
              <a:t>Serper</a:t>
            </a:r>
            <a:r>
              <a:rPr lang="en-US" dirty="0"/>
              <a:t> 2000).</a:t>
            </a:r>
          </a:p>
          <a:p>
            <a:pPr lvl="0"/>
            <a:endParaRPr lang="en-IN" dirty="0"/>
          </a:p>
          <a:p>
            <a:pPr lvl="0"/>
            <a:r>
              <a:rPr lang="en-US" dirty="0">
                <a:solidFill>
                  <a:schemeClr val="accent1">
                    <a:lumMod val="60000"/>
                    <a:lumOff val="40000"/>
                  </a:schemeClr>
                </a:solidFill>
              </a:rPr>
              <a:t>CDTA</a:t>
            </a:r>
            <a:r>
              <a:rPr lang="en-US" dirty="0"/>
              <a:t> (experimental solution) is a 1% solution of cyclohexane-1,2-diaminetetraacetic acid (Cruz-</a:t>
            </a:r>
            <a:r>
              <a:rPr lang="en-US" dirty="0" err="1"/>
              <a:t>Filho</a:t>
            </a:r>
            <a:r>
              <a:rPr lang="en-US" dirty="0"/>
              <a:t> et</a:t>
            </a:r>
            <a:r>
              <a:rPr lang="en-US" i="1" dirty="0"/>
              <a:t> al.</a:t>
            </a:r>
            <a:r>
              <a:rPr lang="en-US" dirty="0"/>
              <a:t> 2001).</a:t>
            </a:r>
          </a:p>
          <a:p>
            <a:pPr lvl="0"/>
            <a:endParaRPr lang="en-IN" dirty="0"/>
          </a:p>
          <a:p>
            <a:r>
              <a:rPr lang="en-US" dirty="0" err="1">
                <a:solidFill>
                  <a:schemeClr val="accent1">
                    <a:lumMod val="60000"/>
                    <a:lumOff val="40000"/>
                  </a:schemeClr>
                </a:solidFill>
              </a:rPr>
              <a:t>Largal</a:t>
            </a:r>
            <a:r>
              <a:rPr lang="en-US" dirty="0">
                <a:solidFill>
                  <a:schemeClr val="accent1">
                    <a:lumMod val="60000"/>
                    <a:lumOff val="40000"/>
                  </a:schemeClr>
                </a:solidFill>
              </a:rPr>
              <a:t> Ultra </a:t>
            </a:r>
            <a:r>
              <a:rPr lang="en-US" dirty="0"/>
              <a:t>(</a:t>
            </a:r>
            <a:r>
              <a:rPr lang="en-US" dirty="0" err="1"/>
              <a:t>Septodont</a:t>
            </a:r>
            <a:r>
              <a:rPr lang="en-US" dirty="0"/>
              <a:t>, Paris, France) contains a 15% EDTA solution as a disodium salt, 0.75% </a:t>
            </a:r>
            <a:r>
              <a:rPr lang="en-US" dirty="0" err="1"/>
              <a:t>Cetyl</a:t>
            </a:r>
            <a:r>
              <a:rPr lang="en-US" dirty="0"/>
              <a:t>-tri-methyl ammonium bromide (</a:t>
            </a:r>
            <a:r>
              <a:rPr lang="en-US" dirty="0" err="1"/>
              <a:t>Cetrimide</a:t>
            </a:r>
            <a:r>
              <a:rPr lang="en-US" dirty="0"/>
              <a:t>) and sodium hydroxide to adjust the pH value to 7.4</a:t>
            </a:r>
            <a:endParaRPr lang="en-IN" dirty="0"/>
          </a:p>
        </p:txBody>
      </p:sp>
      <p:pic>
        <p:nvPicPr>
          <p:cNvPr id="3074" name="Picture 2" descr="http://www.septodont.co.uk/sites/default/files/Largal-Ultra125.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712" y="4188564"/>
            <a:ext cx="2483768" cy="21207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forp.usp.br/restauradora/Teses/Toni/tonidrfig05.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4248" y="476672"/>
            <a:ext cx="2018848" cy="1799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236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8"/>
            <a:ext cx="5688632" cy="6336704"/>
          </a:xfrm>
        </p:spPr>
        <p:txBody>
          <a:bodyPr>
            <a:normAutofit/>
          </a:bodyPr>
          <a:lstStyle/>
          <a:p>
            <a:pPr lvl="0"/>
            <a:endParaRPr lang="en-IN" dirty="0"/>
          </a:p>
          <a:p>
            <a:pPr lvl="0"/>
            <a:endParaRPr lang="en-IN" dirty="0"/>
          </a:p>
          <a:p>
            <a:pPr lvl="0"/>
            <a:endParaRPr lang="en-IN" dirty="0"/>
          </a:p>
          <a:p>
            <a:pPr lvl="0"/>
            <a:endParaRPr lang="en-IN" dirty="0"/>
          </a:p>
          <a:p>
            <a:pPr lvl="0"/>
            <a:r>
              <a:rPr lang="en-US" dirty="0" err="1">
                <a:solidFill>
                  <a:schemeClr val="accent1">
                    <a:lumMod val="60000"/>
                    <a:lumOff val="40000"/>
                  </a:schemeClr>
                </a:solidFill>
              </a:rPr>
              <a:t>Tubulicid</a:t>
            </a:r>
            <a:r>
              <a:rPr lang="en-US" dirty="0">
                <a:solidFill>
                  <a:schemeClr val="accent1">
                    <a:lumMod val="60000"/>
                    <a:lumOff val="40000"/>
                  </a:schemeClr>
                </a:solidFill>
              </a:rPr>
              <a:t> Plus </a:t>
            </a:r>
            <a:r>
              <a:rPr lang="en-US" dirty="0"/>
              <a:t>(Dental Therapeutics, Nacka, Sweden) contains 1.5 g Amphoteric-2 (38%),0.5 </a:t>
            </a:r>
            <a:r>
              <a:rPr lang="en-US" dirty="0" err="1"/>
              <a:t>benzalkonichloride</a:t>
            </a:r>
            <a:r>
              <a:rPr lang="en-US" dirty="0"/>
              <a:t>, 3 g disodium EDTA </a:t>
            </a:r>
            <a:r>
              <a:rPr lang="en-US" dirty="0" err="1"/>
              <a:t>dihydrate</a:t>
            </a:r>
            <a:r>
              <a:rPr lang="en-US" dirty="0"/>
              <a:t>, phosphate buffer solu­tion pH 7.3 </a:t>
            </a:r>
            <a:r>
              <a:rPr lang="en-US" dirty="0" err="1"/>
              <a:t>q.s</a:t>
            </a:r>
            <a:r>
              <a:rPr lang="en-US" dirty="0"/>
              <a:t>., 100 g distilled water and 50% citric acid.</a:t>
            </a:r>
            <a:endParaRPr lang="en-IN" dirty="0"/>
          </a:p>
          <a:p>
            <a:endParaRPr lang="en-IN" dirty="0"/>
          </a:p>
        </p:txBody>
      </p:sp>
      <p:pic>
        <p:nvPicPr>
          <p:cNvPr id="4098" name="Picture 2" descr="http://www.therapeutics.se/images/plus_xl.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2225401"/>
            <a:ext cx="2623116" cy="2139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45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Paste </a:t>
            </a:r>
            <a:r>
              <a:rPr lang="en-IN" dirty="0" err="1"/>
              <a:t>chelators</a:t>
            </a:r>
            <a:endParaRPr lang="en-IN" dirty="0"/>
          </a:p>
        </p:txBody>
      </p:sp>
      <p:sp>
        <p:nvSpPr>
          <p:cNvPr id="3" name="Content Placeholder 2"/>
          <p:cNvSpPr>
            <a:spLocks noGrp="1"/>
          </p:cNvSpPr>
          <p:nvPr>
            <p:ph idx="1"/>
          </p:nvPr>
        </p:nvSpPr>
        <p:spPr/>
        <p:txBody>
          <a:bodyPr>
            <a:normAutofit/>
          </a:bodyPr>
          <a:lstStyle/>
          <a:p>
            <a:r>
              <a:rPr lang="en-US" dirty="0" err="1"/>
              <a:t>Calcinase</a:t>
            </a:r>
            <a:r>
              <a:rPr lang="en-US" dirty="0"/>
              <a:t> slide (</a:t>
            </a:r>
            <a:r>
              <a:rPr lang="en-US" dirty="0" err="1"/>
              <a:t>lege</a:t>
            </a:r>
            <a:r>
              <a:rPr lang="en-US" dirty="0"/>
              <a:t> </a:t>
            </a:r>
            <a:r>
              <a:rPr lang="en-US" dirty="0" err="1"/>
              <a:t>artis</a:t>
            </a:r>
            <a:r>
              <a:rPr lang="en-US" dirty="0"/>
              <a:t>, </a:t>
            </a:r>
            <a:r>
              <a:rPr lang="en-US" dirty="0" err="1"/>
              <a:t>Dettenhausen</a:t>
            </a:r>
            <a:r>
              <a:rPr lang="en-US" dirty="0"/>
              <a:t>, Germany) contains 15% sodium EDTA and 58-64% water, but no peroxides, </a:t>
            </a:r>
            <a:r>
              <a:rPr lang="en-US" dirty="0" err="1"/>
              <a:t>colourants</a:t>
            </a:r>
            <a:r>
              <a:rPr lang="en-US" dirty="0"/>
              <a:t> or preservatives (self-preserving). </a:t>
            </a:r>
          </a:p>
          <a:p>
            <a:pPr marL="0" indent="0">
              <a:buNone/>
            </a:pPr>
            <a:endParaRPr lang="en-IN" dirty="0"/>
          </a:p>
        </p:txBody>
      </p:sp>
      <p:pic>
        <p:nvPicPr>
          <p:cNvPr id="5124" name="Picture 4" descr="http://nordenta.de/data/(all)/10C82EF2D5882A65C1257B7A005DBC5A/$file/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3074" y="3287415"/>
            <a:ext cx="3143101" cy="314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858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04664"/>
            <a:ext cx="7467600" cy="3951337"/>
          </a:xfrm>
        </p:spPr>
        <p:txBody>
          <a:bodyPr>
            <a:normAutofit/>
          </a:bodyPr>
          <a:lstStyle/>
          <a:p>
            <a:r>
              <a:rPr lang="en-US" dirty="0"/>
              <a:t>RC-Prep (Premier Dental, Philadelphia, PA, USA) is a combination of 10% urea peroxide, 15% EDTA and glycol in an aqueous ointment base. Oxygen is set free by the reaction of RC-Prep with a </a:t>
            </a:r>
            <a:r>
              <a:rPr lang="en-US" dirty="0" err="1"/>
              <a:t>NaOCl</a:t>
            </a:r>
            <a:r>
              <a:rPr lang="en-US" dirty="0"/>
              <a:t> irrigant so that pulpal remnants and blood coagulates can be easily removed from the root canal wall (Stewart et</a:t>
            </a:r>
            <a:r>
              <a:rPr lang="en-US" i="1" dirty="0"/>
              <a:t> al.</a:t>
            </a:r>
            <a:r>
              <a:rPr lang="en-US" dirty="0"/>
              <a:t> 1969). </a:t>
            </a:r>
            <a:endParaRPr lang="en-IN"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031182"/>
            <a:ext cx="3134122" cy="3134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5693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   Contents</a:t>
            </a:r>
            <a:endParaRPr lang="en-SG" sz="4400" dirty="0"/>
          </a:p>
        </p:txBody>
      </p:sp>
      <p:sp>
        <p:nvSpPr>
          <p:cNvPr id="3" name="Content Placeholder 2"/>
          <p:cNvSpPr>
            <a:spLocks noGrp="1"/>
          </p:cNvSpPr>
          <p:nvPr>
            <p:ph idx="1"/>
          </p:nvPr>
        </p:nvSpPr>
        <p:spPr>
          <a:xfrm>
            <a:off x="838200" y="1340768"/>
            <a:ext cx="7467600" cy="3951337"/>
          </a:xfrm>
        </p:spPr>
        <p:txBody>
          <a:bodyPr>
            <a:noAutofit/>
          </a:bodyPr>
          <a:lstStyle/>
          <a:p>
            <a:r>
              <a:rPr lang="en-US" dirty="0">
                <a:latin typeface="Times New Roman" pitchFamily="18" charset="0"/>
                <a:cs typeface="Times New Roman" pitchFamily="18" charset="0"/>
              </a:rPr>
              <a:t>Introduction</a:t>
            </a:r>
            <a:endParaRPr lang="en-SG" dirty="0">
              <a:latin typeface="Times New Roman" pitchFamily="18" charset="0"/>
              <a:cs typeface="Times New Roman" pitchFamily="18" charset="0"/>
            </a:endParaRPr>
          </a:p>
          <a:p>
            <a:r>
              <a:rPr lang="en-US" dirty="0">
                <a:latin typeface="Times New Roman" pitchFamily="18" charset="0"/>
                <a:cs typeface="Times New Roman" pitchFamily="18" charset="0"/>
              </a:rPr>
              <a:t>Ideal properties of irrigating solutions</a:t>
            </a:r>
            <a:endParaRPr lang="en-SG" dirty="0">
              <a:latin typeface="Times New Roman" pitchFamily="18" charset="0"/>
              <a:cs typeface="Times New Roman" pitchFamily="18" charset="0"/>
            </a:endParaRPr>
          </a:p>
          <a:p>
            <a:r>
              <a:rPr lang="en-US" dirty="0">
                <a:latin typeface="Times New Roman" pitchFamily="18" charset="0"/>
                <a:cs typeface="Times New Roman" pitchFamily="18" charset="0"/>
              </a:rPr>
              <a:t>Goals of irrigation </a:t>
            </a:r>
            <a:endParaRPr lang="en-SG" dirty="0">
              <a:latin typeface="Times New Roman" pitchFamily="18" charset="0"/>
              <a:cs typeface="Times New Roman" pitchFamily="18" charset="0"/>
            </a:endParaRPr>
          </a:p>
          <a:p>
            <a:r>
              <a:rPr lang="en-US" dirty="0">
                <a:latin typeface="Times New Roman" pitchFamily="18" charset="0"/>
                <a:cs typeface="Times New Roman" pitchFamily="18" charset="0"/>
              </a:rPr>
              <a:t>Classification of irrigating solutions</a:t>
            </a:r>
          </a:p>
          <a:p>
            <a:pPr marL="0" indent="0">
              <a:buNone/>
            </a:pPr>
            <a:r>
              <a:rPr lang="en-US" dirty="0">
                <a:latin typeface="Times New Roman" pitchFamily="18" charset="0"/>
                <a:cs typeface="Times New Roman" pitchFamily="18" charset="0"/>
              </a:rPr>
              <a:t>Individual irrigants </a:t>
            </a:r>
          </a:p>
          <a:p>
            <a:r>
              <a:rPr lang="en-IN" dirty="0">
                <a:latin typeface="Times New Roman" pitchFamily="18" charset="0"/>
                <a:cs typeface="Times New Roman" pitchFamily="18" charset="0"/>
              </a:rPr>
              <a:t>Sodium hypochlorite(</a:t>
            </a:r>
            <a:r>
              <a:rPr lang="en-IN" dirty="0" err="1">
                <a:latin typeface="Times New Roman" pitchFamily="18" charset="0"/>
                <a:cs typeface="Times New Roman" pitchFamily="18" charset="0"/>
              </a:rPr>
              <a:t>naocl</a:t>
            </a:r>
            <a:r>
              <a:rPr lang="en-IN" dirty="0">
                <a:latin typeface="Times New Roman" pitchFamily="18" charset="0"/>
                <a:cs typeface="Times New Roman" pitchFamily="18" charset="0"/>
              </a:rPr>
              <a:t>)</a:t>
            </a:r>
          </a:p>
          <a:p>
            <a:r>
              <a:rPr lang="en-US" dirty="0">
                <a:latin typeface="Times New Roman" pitchFamily="18" charset="0"/>
                <a:cs typeface="Times New Roman" pitchFamily="18" charset="0"/>
              </a:rPr>
              <a:t>Hydrogen peroxide (3% h</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o</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a:t>
            </a:r>
            <a:endParaRPr lang="en-SG" dirty="0">
              <a:latin typeface="Times New Roman" pitchFamily="18" charset="0"/>
              <a:cs typeface="Times New Roman" pitchFamily="18" charset="0"/>
            </a:endParaRPr>
          </a:p>
          <a:p>
            <a:r>
              <a:rPr lang="en-US" dirty="0">
                <a:latin typeface="Times New Roman" pitchFamily="18" charset="0"/>
                <a:cs typeface="Times New Roman" pitchFamily="18" charset="0"/>
              </a:rPr>
              <a:t>Iodine compounds</a:t>
            </a:r>
          </a:p>
          <a:p>
            <a:r>
              <a:rPr lang="en-US" dirty="0">
                <a:latin typeface="Times New Roman" pitchFamily="18" charset="0"/>
                <a:cs typeface="Times New Roman" pitchFamily="18" charset="0"/>
              </a:rPr>
              <a:t>Chlorhexidine </a:t>
            </a:r>
            <a:r>
              <a:rPr lang="en-US" dirty="0" err="1">
                <a:latin typeface="Times New Roman" pitchFamily="18" charset="0"/>
                <a:cs typeface="Times New Roman" pitchFamily="18" charset="0"/>
              </a:rPr>
              <a:t>gluconate</a:t>
            </a:r>
            <a:r>
              <a:rPr lang="en-US" dirty="0">
                <a:latin typeface="Times New Roman" pitchFamily="18" charset="0"/>
                <a:cs typeface="Times New Roman" pitchFamily="18" charset="0"/>
              </a:rPr>
              <a:t> </a:t>
            </a:r>
          </a:p>
          <a:p>
            <a:r>
              <a:rPr lang="en-US" dirty="0">
                <a:latin typeface="Times New Roman" pitchFamily="18" charset="0"/>
                <a:cs typeface="Times New Roman" pitchFamily="18" charset="0"/>
              </a:rPr>
              <a:t>Organic acids</a:t>
            </a:r>
          </a:p>
          <a:p>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Edta</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-Citric acid</a:t>
            </a:r>
          </a:p>
          <a:p>
            <a:endParaRPr lang="en-US" b="1" dirty="0"/>
          </a:p>
        </p:txBody>
      </p:sp>
    </p:spTree>
    <p:extLst>
      <p:ext uri="{BB962C8B-B14F-4D97-AF65-F5344CB8AC3E}">
        <p14:creationId xmlns:p14="http://schemas.microsoft.com/office/powerpoint/2010/main" val="4021067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lvl="0"/>
            <a:r>
              <a:rPr lang="en-US" dirty="0" err="1"/>
              <a:t>Glyde</a:t>
            </a:r>
            <a:r>
              <a:rPr lang="en-US" dirty="0"/>
              <a:t> file (</a:t>
            </a:r>
            <a:r>
              <a:rPr lang="en-US" dirty="0" err="1"/>
              <a:t>DeTrey</a:t>
            </a:r>
            <a:r>
              <a:rPr lang="en-US" dirty="0"/>
              <a:t> </a:t>
            </a:r>
            <a:r>
              <a:rPr lang="en-US" dirty="0" err="1"/>
              <a:t>Dentsply</a:t>
            </a:r>
            <a:r>
              <a:rPr lang="en-US" dirty="0"/>
              <a:t>, Konstanz, Germany) is composed of15% EDTA and 10% </a:t>
            </a:r>
            <a:r>
              <a:rPr lang="en-US" dirty="0" err="1"/>
              <a:t>ureaperoxide</a:t>
            </a:r>
            <a:r>
              <a:rPr lang="en-US" dirty="0"/>
              <a:t> in aqueous solution, and its viscosity is dependent on storage condi­tions.</a:t>
            </a:r>
            <a:endParaRPr lang="en-IN" dirty="0"/>
          </a:p>
          <a:p>
            <a:endParaRPr lang="en-IN" dirty="0"/>
          </a:p>
        </p:txBody>
      </p:sp>
      <p:pic>
        <p:nvPicPr>
          <p:cNvPr id="7172" name="Picture 4" descr="http://www.smartpractice.com/Images/Products/Supplies/PhotoLg/MF67302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4221088"/>
            <a:ext cx="4762500" cy="150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492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018790679"/>
              </p:ext>
            </p:extLst>
          </p:nvPr>
        </p:nvGraphicFramePr>
        <p:xfrm>
          <a:off x="539552" y="908720"/>
          <a:ext cx="7766248" cy="50810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1606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51520" y="764704"/>
            <a:ext cx="5245968" cy="5153013"/>
          </a:xfrm>
        </p:spPr>
        <p:txBody>
          <a:bodyPr/>
          <a:lstStyle/>
          <a:p>
            <a:pPr lvl="0"/>
            <a:r>
              <a:rPr lang="en-US" dirty="0" err="1"/>
              <a:t>FileCare</a:t>
            </a:r>
            <a:r>
              <a:rPr lang="en-US" dirty="0"/>
              <a:t> EDTA (</a:t>
            </a:r>
            <a:r>
              <a:rPr lang="en-US" dirty="0" err="1"/>
              <a:t>VDWAntaeos</a:t>
            </a:r>
            <a:r>
              <a:rPr lang="en-US" dirty="0"/>
              <a:t>, Munich, Germany) also is composed of 15% EDTA and 10% urea peroxide.</a:t>
            </a:r>
          </a:p>
          <a:p>
            <a:pPr lvl="0"/>
            <a:endParaRPr lang="en-IN" dirty="0"/>
          </a:p>
          <a:p>
            <a:pPr lvl="0"/>
            <a:endParaRPr lang="en-IN" dirty="0"/>
          </a:p>
          <a:p>
            <a:pPr lvl="0"/>
            <a:endParaRPr lang="en-IN" dirty="0"/>
          </a:p>
          <a:p>
            <a:pPr lvl="0"/>
            <a:endParaRPr lang="en-IN" dirty="0"/>
          </a:p>
          <a:p>
            <a:pPr lvl="0"/>
            <a:r>
              <a:rPr lang="en-US" dirty="0"/>
              <a:t>File-EZE (</a:t>
            </a:r>
            <a:r>
              <a:rPr lang="en-US" dirty="0" err="1"/>
              <a:t>Ultradent</a:t>
            </a:r>
            <a:r>
              <a:rPr lang="en-US" dirty="0"/>
              <a:t> Products, South Jordan, UT, USA) is a chelating agent in an aqueous water-soluble solution containing 19% EDTA.</a:t>
            </a:r>
            <a:endParaRPr lang="en-IN" dirty="0"/>
          </a:p>
        </p:txBody>
      </p:sp>
      <p:pic>
        <p:nvPicPr>
          <p:cNvPr id="8194" name="Picture 2" descr="http://www.shop.nwd.de/pictures/detail/15026-01_detai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548680"/>
            <a:ext cx="3034308" cy="227573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klep.cezal.lublin.pl/755-802-thickbox/file-eze-zel-do-chemicznego-poszerzenia-kanalu.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8184" y="3789040"/>
            <a:ext cx="2170212" cy="2170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371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Mechanism of action</a:t>
            </a:r>
            <a:br>
              <a:rPr lang="en-IN" dirty="0"/>
            </a:br>
            <a:endParaRPr lang="en-IN" dirty="0"/>
          </a:p>
        </p:txBody>
      </p:sp>
      <p:sp>
        <p:nvSpPr>
          <p:cNvPr id="3" name="Content Placeholder 2"/>
          <p:cNvSpPr>
            <a:spLocks noGrp="1"/>
          </p:cNvSpPr>
          <p:nvPr>
            <p:ph idx="1"/>
          </p:nvPr>
        </p:nvSpPr>
        <p:spPr/>
        <p:txBody>
          <a:bodyPr/>
          <a:lstStyle/>
          <a:p>
            <a:r>
              <a:rPr lang="en-US" dirty="0"/>
              <a:t>They function by forming calcium chelate solution with calcium ions of dentine. The dentine thereby becomes more friable and easier to instrument. </a:t>
            </a:r>
          </a:p>
          <a:p>
            <a:endParaRPr lang="en-US" dirty="0"/>
          </a:p>
          <a:p>
            <a:r>
              <a:rPr lang="en-US" dirty="0"/>
              <a:t>Their action is to substitute sodium ions which combine with the dentine to give soluble salts, for calcium ions that are bound in less soluble combination. The walls of canal are thus softer and canal enlargement is facilitated. </a:t>
            </a:r>
            <a:endParaRPr lang="en-IN" dirty="0"/>
          </a:p>
          <a:p>
            <a:endParaRPr lang="en-IN" dirty="0"/>
          </a:p>
          <a:p>
            <a:endParaRPr lang="en-IN" dirty="0"/>
          </a:p>
        </p:txBody>
      </p:sp>
    </p:spTree>
    <p:extLst>
      <p:ext uri="{BB962C8B-B14F-4D97-AF65-F5344CB8AC3E}">
        <p14:creationId xmlns:p14="http://schemas.microsoft.com/office/powerpoint/2010/main" val="2092083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6410015"/>
              </p:ext>
            </p:extLst>
          </p:nvPr>
        </p:nvGraphicFramePr>
        <p:xfrm>
          <a:off x="323528" y="692696"/>
          <a:ext cx="8496944"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7701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14653598"/>
              </p:ext>
            </p:extLst>
          </p:nvPr>
        </p:nvGraphicFramePr>
        <p:xfrm>
          <a:off x="683568" y="1412776"/>
          <a:ext cx="7848872" cy="4023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611560" y="5589240"/>
            <a:ext cx="7920880" cy="8309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sz="1600" dirty="0"/>
              <a:t>REVIEW</a:t>
            </a:r>
            <a:r>
              <a:rPr lang="en-IN" sz="1600" dirty="0"/>
              <a:t>:</a:t>
            </a:r>
            <a:r>
              <a:rPr lang="en-US" sz="1600" dirty="0"/>
              <a:t>Chelating agents in root canal treatment: mode of action and indications for their </a:t>
            </a:r>
            <a:r>
              <a:rPr lang="en-US" sz="1600" dirty="0" err="1"/>
              <a:t>use.International</a:t>
            </a:r>
            <a:r>
              <a:rPr lang="en-US" sz="1600" dirty="0"/>
              <a:t> Endodontic Journal</a:t>
            </a:r>
            <a:r>
              <a:rPr lang="en-US" sz="1600" i="1" dirty="0"/>
              <a:t>,</a:t>
            </a:r>
            <a:r>
              <a:rPr lang="en-US" sz="1600" b="1" dirty="0"/>
              <a:t> 36,</a:t>
            </a:r>
            <a:r>
              <a:rPr lang="en-US" sz="1600" dirty="0"/>
              <a:t> 810-830, 2003.</a:t>
            </a:r>
            <a:endParaRPr lang="en-IN" sz="1600" dirty="0"/>
          </a:p>
          <a:p>
            <a:endParaRPr lang="en-IN" sz="1600" dirty="0"/>
          </a:p>
        </p:txBody>
      </p:sp>
    </p:spTree>
    <p:extLst>
      <p:ext uri="{BB962C8B-B14F-4D97-AF65-F5344CB8AC3E}">
        <p14:creationId xmlns:p14="http://schemas.microsoft.com/office/powerpoint/2010/main" val="23658111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Effect on microbial flora</a:t>
            </a:r>
            <a:br>
              <a:rPr lang="en-IN" sz="4400" dirty="0"/>
            </a:br>
            <a:endParaRPr lang="en-IN" sz="4400" dirty="0"/>
          </a:p>
        </p:txBody>
      </p:sp>
      <p:sp>
        <p:nvSpPr>
          <p:cNvPr id="3" name="Content Placeholder 2"/>
          <p:cNvSpPr>
            <a:spLocks noGrp="1"/>
          </p:cNvSpPr>
          <p:nvPr>
            <p:ph idx="1"/>
          </p:nvPr>
        </p:nvSpPr>
        <p:spPr>
          <a:xfrm>
            <a:off x="611560" y="1628800"/>
            <a:ext cx="7992888" cy="4360925"/>
          </a:xfrm>
        </p:spPr>
        <p:txBody>
          <a:bodyPr/>
          <a:lstStyle/>
          <a:p>
            <a:r>
              <a:rPr lang="en-US" dirty="0"/>
              <a:t>EDTA has limited antibacterial effects. </a:t>
            </a:r>
          </a:p>
          <a:p>
            <a:r>
              <a:rPr lang="en-US" dirty="0"/>
              <a:t>On direct exposure for extended time EDTA extracts bacterial surface proteins by combining with metal ions from the cell envelope, which can eventually lead to bacterial death. </a:t>
            </a:r>
          </a:p>
          <a:p>
            <a:r>
              <a:rPr lang="en-US" dirty="0"/>
              <a:t>This is thought to be because of chelation of </a:t>
            </a:r>
            <a:r>
              <a:rPr lang="en-US" dirty="0" err="1"/>
              <a:t>cations</a:t>
            </a:r>
            <a:r>
              <a:rPr lang="en-US" dirty="0"/>
              <a:t> from the outer membranes of bacteria.</a:t>
            </a:r>
            <a:r>
              <a:rPr lang="en-US" baseline="30000" dirty="0"/>
              <a:t> </a:t>
            </a:r>
          </a:p>
          <a:p>
            <a:r>
              <a:rPr lang="en-US" dirty="0"/>
              <a:t>Antibacterial properties of EDTA depend on concentration and </a:t>
            </a:r>
            <a:r>
              <a:rPr lang="en-US" dirty="0" err="1"/>
              <a:t>pH.</a:t>
            </a:r>
            <a:endParaRPr lang="en-IN" dirty="0"/>
          </a:p>
        </p:txBody>
      </p:sp>
    </p:spTree>
    <p:extLst>
      <p:ext uri="{BB962C8B-B14F-4D97-AF65-F5344CB8AC3E}">
        <p14:creationId xmlns:p14="http://schemas.microsoft.com/office/powerpoint/2010/main" val="29330368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611560" y="2038389"/>
            <a:ext cx="7992888" cy="1822659"/>
          </a:xfrm>
        </p:spPr>
        <p:style>
          <a:lnRef idx="2">
            <a:schemeClr val="accent4">
              <a:shade val="50000"/>
            </a:schemeClr>
          </a:lnRef>
          <a:fillRef idx="1">
            <a:schemeClr val="accent4"/>
          </a:fillRef>
          <a:effectRef idx="0">
            <a:schemeClr val="accent4"/>
          </a:effectRef>
          <a:fontRef idx="minor">
            <a:schemeClr val="lt1"/>
          </a:fontRef>
        </p:style>
        <p:txBody>
          <a:bodyPr/>
          <a:lstStyle/>
          <a:p>
            <a:pPr marL="0" lvl="0" indent="0">
              <a:buNone/>
            </a:pPr>
            <a:r>
              <a:rPr lang="en-IN" dirty="0"/>
              <a:t>By combining </a:t>
            </a:r>
            <a:r>
              <a:rPr lang="en-IN" dirty="0" err="1"/>
              <a:t>NaOCl</a:t>
            </a:r>
            <a:r>
              <a:rPr lang="en-IN" dirty="0"/>
              <a:t> with EDTA, bactericidal effect was enhanced because of smear layer removal by EDTA . Against most anaerobic bacteria, 0.5% and 5% </a:t>
            </a:r>
            <a:r>
              <a:rPr lang="en-IN" dirty="0" err="1"/>
              <a:t>NaOCl</a:t>
            </a:r>
            <a:r>
              <a:rPr lang="en-IN" dirty="0"/>
              <a:t> are equally effective. </a:t>
            </a:r>
          </a:p>
        </p:txBody>
      </p:sp>
      <p:sp>
        <p:nvSpPr>
          <p:cNvPr id="4" name="Rectangle 3"/>
          <p:cNvSpPr/>
          <p:nvPr/>
        </p:nvSpPr>
        <p:spPr>
          <a:xfrm>
            <a:off x="5751661" y="4246989"/>
            <a:ext cx="2852787" cy="338554"/>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IN" sz="1600" dirty="0" err="1"/>
              <a:t>Bystrom</a:t>
            </a:r>
            <a:r>
              <a:rPr lang="en-IN" sz="1600" dirty="0"/>
              <a:t> and </a:t>
            </a:r>
            <a:r>
              <a:rPr lang="en-IN" sz="1600" dirty="0" err="1"/>
              <a:t>Sundquist</a:t>
            </a:r>
            <a:r>
              <a:rPr lang="en-IN" sz="1600" dirty="0"/>
              <a:t>  1992</a:t>
            </a:r>
          </a:p>
        </p:txBody>
      </p:sp>
    </p:spTree>
    <p:extLst>
      <p:ext uri="{BB962C8B-B14F-4D97-AF65-F5344CB8AC3E}">
        <p14:creationId xmlns:p14="http://schemas.microsoft.com/office/powerpoint/2010/main" val="852640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68030" y="971550"/>
            <a:ext cx="6407944" cy="823913"/>
          </a:xfrm>
        </p:spPr>
        <p:txBody>
          <a:bodyPr/>
          <a:lstStyle/>
          <a:p>
            <a:pPr>
              <a:defRPr/>
            </a:pPr>
            <a:r>
              <a:rPr lang="en-US" sz="2025" b="1" dirty="0">
                <a:solidFill>
                  <a:schemeClr val="tx1"/>
                </a:solidFill>
                <a:latin typeface="Times New Roman" panose="02020603050405020304" pitchFamily="18" charset="0"/>
                <a:cs typeface="Times New Roman" panose="02020603050405020304" pitchFamily="18" charset="0"/>
              </a:rPr>
              <a:t>TAKE HOME MESSEGE  </a:t>
            </a:r>
            <a:endParaRPr lang="en-US" sz="2025" b="1" dirty="0">
              <a:latin typeface="Times New Roman" panose="02020603050405020304" pitchFamily="18" charset="0"/>
              <a:cs typeface="Times New Roman" panose="02020603050405020304" pitchFamily="18" charset="0"/>
            </a:endParaRPr>
          </a:p>
        </p:txBody>
      </p:sp>
      <p:sp>
        <p:nvSpPr>
          <p:cNvPr id="41987" name="Slide Number Placeholder 1"/>
          <p:cNvSpPr>
            <a:spLocks noGrp="1" noChangeArrowheads="1"/>
          </p:cNvSpPr>
          <p:nvPr>
            <p:ph type="sldNum" sz="quarter" idx="11"/>
          </p:nvPr>
        </p:nvSpPr>
        <p:spPr bwMode="auto">
          <a:xfrm rot="5400000">
            <a:off x="6385322" y="3659982"/>
            <a:ext cx="2400300" cy="273844"/>
          </a:xfrm>
          <a:noFill/>
          <a:ln>
            <a:miter lim="800000"/>
            <a:headEnd/>
            <a:tailEnd/>
          </a:ln>
        </p:spPr>
        <p:txBody>
          <a:bodyPr/>
          <a:lstStyle/>
          <a:p>
            <a:pPr algn="l"/>
            <a:fld id="{2F4A669D-D557-4BF8-B728-474CDD9A7F26}" type="slidenum">
              <a:rPr lang="en-US" sz="900">
                <a:solidFill>
                  <a:srgbClr val="4C1304"/>
                </a:solidFill>
              </a:rPr>
              <a:pPr algn="l"/>
              <a:t>38</a:t>
            </a:fld>
            <a:endParaRPr lang="en-US" sz="900">
              <a:solidFill>
                <a:srgbClr val="4C1304"/>
              </a:solidFill>
            </a:endParaRPr>
          </a:p>
        </p:txBody>
      </p:sp>
      <p:sp>
        <p:nvSpPr>
          <p:cNvPr id="41988" name="TextBox 2"/>
          <p:cNvSpPr txBox="1">
            <a:spLocks noChangeArrowheads="1"/>
          </p:cNvSpPr>
          <p:nvPr/>
        </p:nvSpPr>
        <p:spPr bwMode="auto">
          <a:xfrm>
            <a:off x="1485900" y="1699598"/>
            <a:ext cx="6407943" cy="4039567"/>
          </a:xfrm>
          <a:prstGeom prst="rect">
            <a:avLst/>
          </a:prstGeom>
          <a:noFill/>
          <a:ln w="9525">
            <a:noFill/>
            <a:miter lim="800000"/>
            <a:headEnd/>
            <a:tailEnd/>
          </a:ln>
        </p:spPr>
        <p:txBody>
          <a:bodyPr wrap="square">
            <a:spAutoFit/>
          </a:bodyPr>
          <a:lstStyle/>
          <a:p>
            <a:pPr marL="214313" indent="-214313">
              <a:buFont typeface="Arial" panose="020B0604020202020204" pitchFamily="34" charset="0"/>
              <a:buChar char="•"/>
            </a:pPr>
            <a:r>
              <a:rPr lang="en-US" sz="1350" dirty="0">
                <a:solidFill>
                  <a:prstClr val="black"/>
                </a:solidFill>
                <a:latin typeface="Cambria"/>
              </a:rPr>
              <a:t>Some of the problems that dentists face in their clinical practice are caused or facilitated by improper treatment of the root canal system. </a:t>
            </a:r>
          </a:p>
          <a:p>
            <a:pPr marL="214313" indent="-214313">
              <a:buFont typeface="Arial" panose="020B0604020202020204" pitchFamily="34" charset="0"/>
              <a:buChar char="•"/>
            </a:pPr>
            <a:r>
              <a:rPr lang="en-US" sz="1350" dirty="0">
                <a:solidFill>
                  <a:prstClr val="black"/>
                </a:solidFill>
                <a:latin typeface="Cambria"/>
              </a:rPr>
              <a:t>In an attempt to accomplish the major goals of root canal treatment, namely to prevent and/or to control endodontic infections, clinicians use procedures, substances and materials that may induce some degree of injury to the </a:t>
            </a:r>
            <a:r>
              <a:rPr lang="en-US" sz="1350" dirty="0" err="1">
                <a:solidFill>
                  <a:prstClr val="black"/>
                </a:solidFill>
                <a:latin typeface="Cambria"/>
              </a:rPr>
              <a:t>periradicular</a:t>
            </a:r>
            <a:r>
              <a:rPr lang="en-US" sz="1350" dirty="0">
                <a:solidFill>
                  <a:prstClr val="black"/>
                </a:solidFill>
                <a:latin typeface="Cambria"/>
              </a:rPr>
              <a:t> tissues. </a:t>
            </a:r>
          </a:p>
          <a:p>
            <a:pPr marL="214313" indent="-214313">
              <a:buFont typeface="Arial" panose="020B0604020202020204" pitchFamily="34" charset="0"/>
              <a:buChar char="•"/>
            </a:pPr>
            <a:r>
              <a:rPr lang="en-US" sz="1350" dirty="0">
                <a:solidFill>
                  <a:prstClr val="black"/>
                </a:solidFill>
                <a:latin typeface="Cambria"/>
              </a:rPr>
              <a:t>Invariably, </a:t>
            </a:r>
            <a:r>
              <a:rPr lang="en-US" sz="1350" dirty="0" err="1">
                <a:solidFill>
                  <a:prstClr val="black"/>
                </a:solidFill>
                <a:latin typeface="Cambria"/>
              </a:rPr>
              <a:t>periradicular</a:t>
            </a:r>
            <a:r>
              <a:rPr lang="en-US" sz="1350" dirty="0">
                <a:solidFill>
                  <a:prstClr val="black"/>
                </a:solidFill>
                <a:latin typeface="Cambria"/>
              </a:rPr>
              <a:t> tissue healing will occur uneventfully in cases where microorganisms were successfully eliminated from and/or prevented from gaining entry into the root canal system and minimal or no damage was inflicted on the </a:t>
            </a:r>
            <a:r>
              <a:rPr lang="en-US" sz="1350" dirty="0" err="1">
                <a:solidFill>
                  <a:prstClr val="black"/>
                </a:solidFill>
                <a:latin typeface="Cambria"/>
              </a:rPr>
              <a:t>periradicular</a:t>
            </a:r>
            <a:r>
              <a:rPr lang="en-US" sz="1350" dirty="0">
                <a:solidFill>
                  <a:prstClr val="black"/>
                </a:solidFill>
                <a:latin typeface="Cambria"/>
              </a:rPr>
              <a:t> tissues during therapy. </a:t>
            </a:r>
          </a:p>
          <a:p>
            <a:pPr marL="214313" indent="-214313">
              <a:buFont typeface="Arial" panose="020B0604020202020204" pitchFamily="34" charset="0"/>
              <a:buChar char="•"/>
            </a:pPr>
            <a:r>
              <a:rPr lang="en-US" sz="1350" dirty="0">
                <a:solidFill>
                  <a:prstClr val="black"/>
                </a:solidFill>
                <a:latin typeface="Cambria"/>
              </a:rPr>
              <a:t>The worst-case scenario for </a:t>
            </a:r>
            <a:r>
              <a:rPr lang="en-US" sz="1350" dirty="0" err="1">
                <a:solidFill>
                  <a:prstClr val="black"/>
                </a:solidFill>
                <a:latin typeface="Cambria"/>
              </a:rPr>
              <a:t>periradicular</a:t>
            </a:r>
            <a:r>
              <a:rPr lang="en-US" sz="1350" dirty="0">
                <a:solidFill>
                  <a:prstClr val="black"/>
                </a:solidFill>
                <a:latin typeface="Cambria"/>
              </a:rPr>
              <a:t> tissue response to intra-canal procedures is reflected largely in post-operative pain and persistence of </a:t>
            </a:r>
            <a:r>
              <a:rPr lang="en-US" sz="1350" dirty="0" err="1">
                <a:solidFill>
                  <a:prstClr val="black"/>
                </a:solidFill>
                <a:latin typeface="Cambria"/>
              </a:rPr>
              <a:t>periradicular</a:t>
            </a:r>
            <a:r>
              <a:rPr lang="en-US" sz="1350" dirty="0">
                <a:solidFill>
                  <a:prstClr val="black"/>
                </a:solidFill>
                <a:latin typeface="Cambria"/>
              </a:rPr>
              <a:t> disease despite treatment. While the development of post-operative pain is largely a short-term response related to the extent of tissue injury, post-treatment disease is a long-term response influenced by the persistence of the source of injury. </a:t>
            </a:r>
          </a:p>
          <a:p>
            <a:pPr marL="214313" indent="-214313">
              <a:buFont typeface="Arial" panose="020B0604020202020204" pitchFamily="34" charset="0"/>
              <a:buChar char="•"/>
            </a:pPr>
            <a:r>
              <a:rPr lang="en-US" sz="1350" dirty="0">
                <a:solidFill>
                  <a:prstClr val="black"/>
                </a:solidFill>
                <a:latin typeface="Cambria"/>
              </a:rPr>
              <a:t>Even though chemical and mechanical factors can be involved with unfavorable responses of the </a:t>
            </a:r>
            <a:r>
              <a:rPr lang="en-US" sz="1350" dirty="0" err="1">
                <a:solidFill>
                  <a:prstClr val="black"/>
                </a:solidFill>
                <a:latin typeface="Cambria"/>
              </a:rPr>
              <a:t>periradicular</a:t>
            </a:r>
            <a:r>
              <a:rPr lang="en-US" sz="1350" dirty="0">
                <a:solidFill>
                  <a:prstClr val="black"/>
                </a:solidFill>
                <a:latin typeface="Cambria"/>
              </a:rPr>
              <a:t> tissues to intracanal procedures, microorganisms are the major causative agents of post-operative pain and posttreatment disease.</a:t>
            </a:r>
            <a:endParaRPr lang="en-IN" sz="1350" dirty="0">
              <a:solidFill>
                <a:prstClr val="black"/>
              </a:solidFill>
              <a:latin typeface="Cambri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143250"/>
            <a:ext cx="6031080" cy="624806"/>
          </a:xfrm>
        </p:spPr>
        <p:txBody>
          <a:bodyPr/>
          <a:lstStyle/>
          <a:p>
            <a:pPr algn="l"/>
            <a:r>
              <a:rPr lang="en-US" sz="2700" dirty="0"/>
              <a:t>Questions</a:t>
            </a:r>
            <a:br>
              <a:rPr lang="en-US" sz="2700" dirty="0"/>
            </a:br>
            <a:r>
              <a:rPr lang="en-US" sz="1800" dirty="0"/>
              <a:t>1. Write a short note on chelators.</a:t>
            </a:r>
            <a:br>
              <a:rPr lang="en-US" sz="1800" dirty="0"/>
            </a:br>
            <a:r>
              <a:rPr lang="en-US" sz="1800" dirty="0"/>
              <a:t>2. EDTA as </a:t>
            </a:r>
            <a:r>
              <a:rPr lang="en-US" sz="1800" dirty="0" err="1"/>
              <a:t>irrigant</a:t>
            </a:r>
            <a:r>
              <a:rPr lang="en-US" sz="1800" dirty="0"/>
              <a:t>. </a:t>
            </a:r>
            <a:br>
              <a:rPr lang="en-US" sz="1800" dirty="0"/>
            </a:br>
            <a:r>
              <a:rPr lang="en-US" sz="1800" dirty="0"/>
              <a:t>3.  Explain mechanism of action of iodine as </a:t>
            </a:r>
            <a:r>
              <a:rPr lang="en-US" sz="1800" dirty="0" err="1"/>
              <a:t>irrigant</a:t>
            </a:r>
            <a:r>
              <a:rPr lang="en-US" sz="1800" dirty="0"/>
              <a:t>. </a:t>
            </a:r>
            <a:br>
              <a:rPr lang="en-US" sz="1800"/>
            </a:br>
            <a:endParaRPr 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a:xfrm>
            <a:off x="544016" y="1239416"/>
            <a:ext cx="7772400" cy="5645968"/>
          </a:xfrm>
        </p:spPr>
        <p:txBody>
          <a:bodyPr>
            <a:noAutofit/>
          </a:bodyPr>
          <a:lstStyle/>
          <a:p>
            <a:r>
              <a:rPr lang="en-US" dirty="0" err="1">
                <a:latin typeface="Times New Roman" pitchFamily="18" charset="0"/>
                <a:cs typeface="Times New Roman" pitchFamily="18" charset="0"/>
              </a:rPr>
              <a:t>Ruddle’s</a:t>
            </a:r>
            <a:r>
              <a:rPr lang="en-US" dirty="0">
                <a:latin typeface="Times New Roman" pitchFamily="18" charset="0"/>
                <a:cs typeface="Times New Roman" pitchFamily="18" charset="0"/>
              </a:rPr>
              <a:t> solution </a:t>
            </a:r>
          </a:p>
          <a:p>
            <a:r>
              <a:rPr lang="en-US" dirty="0">
                <a:latin typeface="Times New Roman" pitchFamily="18" charset="0"/>
                <a:cs typeface="Times New Roman" pitchFamily="18" charset="0"/>
              </a:rPr>
              <a:t>Urea </a:t>
            </a:r>
          </a:p>
          <a:p>
            <a:r>
              <a:rPr lang="en-US" dirty="0">
                <a:latin typeface="Times New Roman" pitchFamily="18" charset="0"/>
                <a:cs typeface="Times New Roman" pitchFamily="18" charset="0"/>
              </a:rPr>
              <a:t>Physiologic saline solution</a:t>
            </a:r>
          </a:p>
          <a:p>
            <a:r>
              <a:rPr lang="en-US" dirty="0" err="1">
                <a:latin typeface="Times New Roman" pitchFamily="18" charset="0"/>
                <a:cs typeface="Times New Roman" pitchFamily="18" charset="0"/>
              </a:rPr>
              <a:t>Mtad</a:t>
            </a:r>
            <a:r>
              <a:rPr lang="en-US" dirty="0">
                <a:latin typeface="Times New Roman" pitchFamily="18" charset="0"/>
                <a:cs typeface="Times New Roman" pitchFamily="18" charset="0"/>
              </a:rPr>
              <a:t> </a:t>
            </a:r>
          </a:p>
          <a:p>
            <a:r>
              <a:rPr lang="en-US" dirty="0">
                <a:latin typeface="Times New Roman" pitchFamily="18" charset="0"/>
                <a:cs typeface="Times New Roman" pitchFamily="18" charset="0"/>
              </a:rPr>
              <a:t>ozone</a:t>
            </a:r>
          </a:p>
          <a:p>
            <a:r>
              <a:rPr lang="en-US" dirty="0">
                <a:latin typeface="Times New Roman" pitchFamily="18" charset="0"/>
                <a:cs typeface="Times New Roman" pitchFamily="18" charset="0"/>
              </a:rPr>
              <a:t>Combination of irrigants</a:t>
            </a:r>
          </a:p>
          <a:p>
            <a:r>
              <a:rPr lang="en-US" dirty="0">
                <a:latin typeface="Times New Roman" pitchFamily="18" charset="0"/>
                <a:cs typeface="Times New Roman" pitchFamily="18" charset="0"/>
              </a:rPr>
              <a:t>Selection of irrigants</a:t>
            </a:r>
          </a:p>
          <a:p>
            <a:r>
              <a:rPr lang="en-US" dirty="0">
                <a:latin typeface="Times New Roman" pitchFamily="18" charset="0"/>
                <a:cs typeface="Times New Roman" pitchFamily="18" charset="0"/>
              </a:rPr>
              <a:t>Methods of irrigation</a:t>
            </a:r>
            <a:endParaRPr lang="en-SG" dirty="0">
              <a:latin typeface="Times New Roman" pitchFamily="18" charset="0"/>
              <a:cs typeface="Times New Roman" pitchFamily="18" charset="0"/>
            </a:endParaRPr>
          </a:p>
          <a:p>
            <a:r>
              <a:rPr lang="en-US" dirty="0">
                <a:latin typeface="Times New Roman" pitchFamily="18" charset="0"/>
                <a:cs typeface="Times New Roman" pitchFamily="18" charset="0"/>
              </a:rPr>
              <a:t>Various delivery systems for irrigation</a:t>
            </a:r>
          </a:p>
          <a:p>
            <a:r>
              <a:rPr lang="en-US" dirty="0">
                <a:latin typeface="Times New Roman" pitchFamily="18" charset="0"/>
                <a:cs typeface="Times New Roman" pitchFamily="18" charset="0"/>
              </a:rPr>
              <a:t>Complications during irrigation</a:t>
            </a:r>
            <a:endParaRPr lang="en-SG" dirty="0">
              <a:latin typeface="Times New Roman" pitchFamily="18" charset="0"/>
              <a:cs typeface="Times New Roman" pitchFamily="18" charset="0"/>
            </a:endParaRPr>
          </a:p>
          <a:p>
            <a:endParaRPr lang="en-SG" dirty="0"/>
          </a:p>
          <a:p>
            <a:endParaRPr lang="en-US" dirty="0"/>
          </a:p>
          <a:p>
            <a:r>
              <a:rPr lang="en-US" dirty="0"/>
              <a:t> </a:t>
            </a:r>
            <a:endParaRPr lang="en-SG" dirty="0"/>
          </a:p>
          <a:p>
            <a:endParaRPr lang="en-US" b="1" dirty="0"/>
          </a:p>
          <a:p>
            <a:endParaRPr lang="en-SG" dirty="0"/>
          </a:p>
        </p:txBody>
      </p:sp>
    </p:spTree>
    <p:extLst>
      <p:ext uri="{BB962C8B-B14F-4D97-AF65-F5344CB8AC3E}">
        <p14:creationId xmlns:p14="http://schemas.microsoft.com/office/powerpoint/2010/main" val="39694474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endParaRPr lang="en-IN" dirty="0"/>
          </a:p>
        </p:txBody>
      </p:sp>
      <p:sp>
        <p:nvSpPr>
          <p:cNvPr id="3" name="Rectangle 2"/>
          <p:cNvSpPr/>
          <p:nvPr/>
        </p:nvSpPr>
        <p:spPr>
          <a:xfrm>
            <a:off x="1828800" y="2571750"/>
            <a:ext cx="5486400" cy="3016788"/>
          </a:xfrm>
          <a:prstGeom prst="rect">
            <a:avLst/>
          </a:prstGeom>
        </p:spPr>
        <p:txBody>
          <a:bodyPr wrap="square">
            <a:spAutoFit/>
          </a:bodyPr>
          <a:lstStyle/>
          <a:p>
            <a:pPr marL="409575" indent="-343376">
              <a:spcBef>
                <a:spcPts val="75"/>
              </a:spcBef>
              <a:buClr>
                <a:srgbClr val="9E3611"/>
              </a:buClr>
              <a:buFontTx/>
              <a:buAutoNum type="arabicPeriod"/>
              <a:tabLst>
                <a:tab pos="409099" algn="l"/>
                <a:tab pos="409575" algn="l"/>
              </a:tabLst>
            </a:pPr>
            <a:r>
              <a:rPr lang="en-IN" sz="1350" spc="-11" dirty="0">
                <a:solidFill>
                  <a:prstClr val="black"/>
                </a:solidFill>
                <a:latin typeface="Cambria"/>
                <a:cs typeface="Cambria"/>
              </a:rPr>
              <a:t>Operative </a:t>
            </a:r>
            <a:r>
              <a:rPr lang="en-IN" sz="1350" dirty="0">
                <a:solidFill>
                  <a:prstClr val="black"/>
                </a:solidFill>
                <a:latin typeface="Cambria"/>
                <a:cs typeface="Cambria"/>
              </a:rPr>
              <a:t>Dentistry – </a:t>
            </a:r>
            <a:r>
              <a:rPr lang="en-IN" sz="1350" spc="-4" dirty="0">
                <a:solidFill>
                  <a:srgbClr val="0070C0"/>
                </a:solidFill>
                <a:latin typeface="Cambria"/>
                <a:cs typeface="Cambria"/>
              </a:rPr>
              <a:t>MA</a:t>
            </a:r>
            <a:r>
              <a:rPr lang="en-IN" sz="1350" spc="-38" dirty="0">
                <a:solidFill>
                  <a:srgbClr val="0070C0"/>
                </a:solidFill>
                <a:latin typeface="Cambria"/>
                <a:cs typeface="Cambria"/>
              </a:rPr>
              <a:t> </a:t>
            </a:r>
            <a:r>
              <a:rPr lang="en-IN" sz="1350" spc="-4" dirty="0" err="1">
                <a:solidFill>
                  <a:srgbClr val="0070C0"/>
                </a:solidFill>
                <a:latin typeface="Cambria"/>
                <a:cs typeface="Cambria"/>
              </a:rPr>
              <a:t>Marzouk</a:t>
            </a:r>
            <a:endParaRPr lang="en-IN" sz="1350" dirty="0">
              <a:solidFill>
                <a:prstClr val="black"/>
              </a:solidFill>
              <a:latin typeface="Cambria"/>
              <a:cs typeface="Cambria"/>
            </a:endParaRPr>
          </a:p>
          <a:p>
            <a:pPr>
              <a:spcBef>
                <a:spcPts val="23"/>
              </a:spcBef>
              <a:buFontTx/>
              <a:buAutoNum type="arabicPeriod"/>
            </a:pPr>
            <a:endParaRPr lang="en-IN" dirty="0">
              <a:solidFill>
                <a:prstClr val="black"/>
              </a:solidFill>
              <a:latin typeface="Times New Roman"/>
              <a:cs typeface="Times New Roman"/>
            </a:endParaRPr>
          </a:p>
          <a:p>
            <a:pPr marL="409575" indent="-342900">
              <a:buClr>
                <a:srgbClr val="9E3611"/>
              </a:buClr>
              <a:buFontTx/>
              <a:buAutoNum type="arabicPeriod"/>
              <a:tabLst>
                <a:tab pos="409099" algn="l"/>
                <a:tab pos="409575" algn="l"/>
              </a:tabLst>
            </a:pPr>
            <a:r>
              <a:rPr lang="en-IN" sz="1350" dirty="0">
                <a:solidFill>
                  <a:prstClr val="black"/>
                </a:solidFill>
                <a:latin typeface="Cambria"/>
                <a:cs typeface="Cambria"/>
              </a:rPr>
              <a:t>Art &amp; science </a:t>
            </a:r>
            <a:r>
              <a:rPr lang="en-IN" sz="1350" spc="-4" dirty="0">
                <a:solidFill>
                  <a:prstClr val="black"/>
                </a:solidFill>
                <a:latin typeface="Cambria"/>
                <a:cs typeface="Cambria"/>
              </a:rPr>
              <a:t>of </a:t>
            </a:r>
            <a:r>
              <a:rPr lang="en-IN" sz="1350" spc="-11" dirty="0">
                <a:solidFill>
                  <a:prstClr val="black"/>
                </a:solidFill>
                <a:latin typeface="Cambria"/>
                <a:cs typeface="Cambria"/>
              </a:rPr>
              <a:t>operative </a:t>
            </a:r>
            <a:r>
              <a:rPr lang="en-IN" sz="1350" dirty="0">
                <a:solidFill>
                  <a:prstClr val="black"/>
                </a:solidFill>
                <a:latin typeface="Cambria"/>
                <a:cs typeface="Cambria"/>
              </a:rPr>
              <a:t>Dentistry – </a:t>
            </a:r>
            <a:r>
              <a:rPr lang="en-IN" sz="1350" spc="-11" dirty="0" err="1">
                <a:solidFill>
                  <a:srgbClr val="0070C0"/>
                </a:solidFill>
                <a:latin typeface="Cambria"/>
                <a:cs typeface="Cambria"/>
              </a:rPr>
              <a:t>Sturdevants</a:t>
            </a:r>
            <a:r>
              <a:rPr lang="en-IN" sz="1350" spc="-11" dirty="0">
                <a:solidFill>
                  <a:srgbClr val="0070C0"/>
                </a:solidFill>
                <a:latin typeface="Cambria"/>
                <a:cs typeface="Cambria"/>
              </a:rPr>
              <a:t> </a:t>
            </a:r>
            <a:r>
              <a:rPr lang="en-IN" sz="1350" spc="-4" dirty="0">
                <a:solidFill>
                  <a:prstClr val="black"/>
                </a:solidFill>
                <a:latin typeface="Cambria"/>
                <a:cs typeface="Cambria"/>
              </a:rPr>
              <a:t>(5</a:t>
            </a:r>
            <a:r>
              <a:rPr lang="en-IN" sz="1350" spc="-5" baseline="24305" dirty="0">
                <a:solidFill>
                  <a:prstClr val="black"/>
                </a:solidFill>
                <a:latin typeface="Cambria"/>
                <a:cs typeface="Cambria"/>
              </a:rPr>
              <a:t>th</a:t>
            </a:r>
            <a:r>
              <a:rPr lang="en-IN" sz="1350" spc="118" baseline="24305" dirty="0">
                <a:solidFill>
                  <a:prstClr val="black"/>
                </a:solidFill>
                <a:latin typeface="Cambria"/>
                <a:cs typeface="Cambria"/>
              </a:rPr>
              <a:t> </a:t>
            </a:r>
            <a:r>
              <a:rPr lang="en-IN" sz="1350" dirty="0">
                <a:solidFill>
                  <a:prstClr val="black"/>
                </a:solidFill>
                <a:latin typeface="Cambria"/>
                <a:cs typeface="Cambria"/>
              </a:rPr>
              <a:t>edition)</a:t>
            </a:r>
          </a:p>
          <a:p>
            <a:pPr>
              <a:spcBef>
                <a:spcPts val="23"/>
              </a:spcBef>
              <a:buFontTx/>
              <a:buAutoNum type="arabicPeriod"/>
            </a:pPr>
            <a:endParaRPr lang="en-IN" dirty="0">
              <a:solidFill>
                <a:prstClr val="black"/>
              </a:solidFill>
              <a:latin typeface="Times New Roman"/>
              <a:cs typeface="Times New Roman"/>
            </a:endParaRPr>
          </a:p>
          <a:p>
            <a:pPr marL="409575" indent="-342900">
              <a:buClr>
                <a:srgbClr val="9E3611"/>
              </a:buClr>
              <a:buFontTx/>
              <a:buAutoNum type="arabicPeriod"/>
              <a:tabLst>
                <a:tab pos="409099" algn="l"/>
                <a:tab pos="409575" algn="l"/>
              </a:tabLst>
            </a:pPr>
            <a:r>
              <a:rPr lang="en-IN" sz="1350" dirty="0">
                <a:solidFill>
                  <a:prstClr val="black"/>
                </a:solidFill>
                <a:latin typeface="Cambria"/>
                <a:cs typeface="Cambria"/>
              </a:rPr>
              <a:t>Art &amp; </a:t>
            </a:r>
            <a:r>
              <a:rPr lang="en-IN" sz="1350" spc="-4" dirty="0">
                <a:solidFill>
                  <a:prstClr val="black"/>
                </a:solidFill>
                <a:latin typeface="Cambria"/>
                <a:cs typeface="Cambria"/>
              </a:rPr>
              <a:t>Science of </a:t>
            </a:r>
            <a:r>
              <a:rPr lang="en-IN" sz="1350" spc="-11" dirty="0">
                <a:solidFill>
                  <a:prstClr val="black"/>
                </a:solidFill>
                <a:latin typeface="Cambria"/>
                <a:cs typeface="Cambria"/>
              </a:rPr>
              <a:t>Operative </a:t>
            </a:r>
            <a:r>
              <a:rPr lang="en-IN" sz="1350" dirty="0">
                <a:solidFill>
                  <a:prstClr val="black"/>
                </a:solidFill>
                <a:latin typeface="Cambria"/>
                <a:cs typeface="Cambria"/>
              </a:rPr>
              <a:t>Dentistry – </a:t>
            </a:r>
            <a:r>
              <a:rPr lang="en-IN" sz="1350" spc="-11" dirty="0" err="1">
                <a:solidFill>
                  <a:srgbClr val="0070C0"/>
                </a:solidFill>
                <a:latin typeface="Cambria"/>
                <a:cs typeface="Cambria"/>
              </a:rPr>
              <a:t>Sturdevants</a:t>
            </a:r>
            <a:r>
              <a:rPr lang="en-IN" sz="1350" spc="-11" dirty="0">
                <a:solidFill>
                  <a:srgbClr val="0070C0"/>
                </a:solidFill>
                <a:latin typeface="Cambria"/>
                <a:cs typeface="Cambria"/>
              </a:rPr>
              <a:t> </a:t>
            </a:r>
            <a:r>
              <a:rPr lang="en-IN" sz="1350" spc="-4" dirty="0">
                <a:solidFill>
                  <a:prstClr val="black"/>
                </a:solidFill>
                <a:latin typeface="Cambria"/>
                <a:cs typeface="Cambria"/>
              </a:rPr>
              <a:t>(South </a:t>
            </a:r>
            <a:r>
              <a:rPr lang="en-IN" sz="1350" dirty="0">
                <a:solidFill>
                  <a:prstClr val="black"/>
                </a:solidFill>
                <a:latin typeface="Cambria"/>
                <a:cs typeface="Cambria"/>
              </a:rPr>
              <a:t>Asian</a:t>
            </a:r>
            <a:r>
              <a:rPr lang="en-IN" sz="1350" spc="-30" dirty="0">
                <a:solidFill>
                  <a:prstClr val="black"/>
                </a:solidFill>
                <a:latin typeface="Cambria"/>
                <a:cs typeface="Cambria"/>
              </a:rPr>
              <a:t> </a:t>
            </a:r>
            <a:r>
              <a:rPr lang="en-IN" sz="1350" spc="-4" dirty="0">
                <a:solidFill>
                  <a:prstClr val="black"/>
                </a:solidFill>
                <a:latin typeface="Cambria"/>
                <a:cs typeface="Cambria"/>
              </a:rPr>
              <a:t>Edition)</a:t>
            </a:r>
            <a:endParaRPr lang="en-IN" sz="1350" dirty="0">
              <a:solidFill>
                <a:prstClr val="black"/>
              </a:solidFill>
              <a:latin typeface="Cambria"/>
              <a:cs typeface="Cambria"/>
            </a:endParaRPr>
          </a:p>
          <a:p>
            <a:pPr>
              <a:spcBef>
                <a:spcPts val="23"/>
              </a:spcBef>
              <a:buFontTx/>
              <a:buAutoNum type="arabicPeriod"/>
            </a:pPr>
            <a:endParaRPr lang="en-IN" dirty="0">
              <a:solidFill>
                <a:prstClr val="black"/>
              </a:solidFill>
              <a:latin typeface="Times New Roman"/>
              <a:cs typeface="Times New Roman"/>
            </a:endParaRPr>
          </a:p>
          <a:p>
            <a:pPr marL="409575" indent="-343376">
              <a:buClr>
                <a:srgbClr val="9E3611"/>
              </a:buClr>
              <a:buFontTx/>
              <a:buAutoNum type="arabicPeriod"/>
              <a:tabLst>
                <a:tab pos="409099" algn="l"/>
                <a:tab pos="409575" algn="l"/>
              </a:tabLst>
            </a:pPr>
            <a:r>
              <a:rPr lang="en-IN" sz="1350" spc="-23" dirty="0">
                <a:solidFill>
                  <a:prstClr val="black"/>
                </a:solidFill>
                <a:latin typeface="Cambria"/>
                <a:cs typeface="Cambria"/>
              </a:rPr>
              <a:t>Textbook </a:t>
            </a:r>
            <a:r>
              <a:rPr lang="en-IN" sz="1350" dirty="0">
                <a:solidFill>
                  <a:prstClr val="black"/>
                </a:solidFill>
                <a:latin typeface="Cambria"/>
                <a:cs typeface="Cambria"/>
              </a:rPr>
              <a:t>Of </a:t>
            </a:r>
            <a:r>
              <a:rPr lang="en-IN" sz="1350" spc="-11" dirty="0">
                <a:solidFill>
                  <a:prstClr val="black"/>
                </a:solidFill>
                <a:latin typeface="Cambria"/>
                <a:cs typeface="Cambria"/>
              </a:rPr>
              <a:t>Operative </a:t>
            </a:r>
            <a:r>
              <a:rPr lang="en-IN" sz="1350" dirty="0">
                <a:solidFill>
                  <a:prstClr val="black"/>
                </a:solidFill>
                <a:latin typeface="Cambria"/>
                <a:cs typeface="Cambria"/>
              </a:rPr>
              <a:t>Dentistry – </a:t>
            </a:r>
            <a:r>
              <a:rPr lang="en-IN" sz="1350" dirty="0" err="1">
                <a:solidFill>
                  <a:srgbClr val="0070C0"/>
                </a:solidFill>
                <a:latin typeface="Cambria"/>
                <a:cs typeface="Cambria"/>
              </a:rPr>
              <a:t>Vimal</a:t>
            </a:r>
            <a:r>
              <a:rPr lang="en-IN" sz="1350" dirty="0">
                <a:solidFill>
                  <a:srgbClr val="0070C0"/>
                </a:solidFill>
                <a:latin typeface="Cambria"/>
                <a:cs typeface="Cambria"/>
              </a:rPr>
              <a:t> K </a:t>
            </a:r>
            <a:r>
              <a:rPr lang="en-IN" sz="1350" dirty="0" err="1">
                <a:solidFill>
                  <a:srgbClr val="0070C0"/>
                </a:solidFill>
                <a:latin typeface="Cambria"/>
                <a:cs typeface="Cambria"/>
              </a:rPr>
              <a:t>Sikri</a:t>
            </a:r>
            <a:r>
              <a:rPr lang="en-IN" sz="1350" dirty="0">
                <a:solidFill>
                  <a:srgbClr val="0070C0"/>
                </a:solidFill>
                <a:latin typeface="Cambria"/>
                <a:cs typeface="Cambria"/>
              </a:rPr>
              <a:t> </a:t>
            </a:r>
            <a:r>
              <a:rPr lang="en-IN" sz="1350" spc="-4" dirty="0">
                <a:solidFill>
                  <a:prstClr val="black"/>
                </a:solidFill>
                <a:latin typeface="Cambria"/>
                <a:cs typeface="Cambria"/>
              </a:rPr>
              <a:t>(1</a:t>
            </a:r>
            <a:r>
              <a:rPr lang="en-IN" sz="1350" spc="-5" baseline="24305" dirty="0">
                <a:solidFill>
                  <a:prstClr val="black"/>
                </a:solidFill>
                <a:latin typeface="Cambria"/>
                <a:cs typeface="Cambria"/>
              </a:rPr>
              <a:t>st</a:t>
            </a:r>
            <a:r>
              <a:rPr lang="en-IN" sz="1350" spc="67" baseline="24305" dirty="0">
                <a:solidFill>
                  <a:prstClr val="black"/>
                </a:solidFill>
                <a:latin typeface="Cambria"/>
                <a:cs typeface="Cambria"/>
              </a:rPr>
              <a:t> </a:t>
            </a:r>
            <a:r>
              <a:rPr lang="en-IN" sz="1350" spc="-4" dirty="0">
                <a:solidFill>
                  <a:prstClr val="black"/>
                </a:solidFill>
                <a:latin typeface="Cambria"/>
                <a:cs typeface="Cambria"/>
              </a:rPr>
              <a:t>Edition)</a:t>
            </a:r>
            <a:endParaRPr lang="en-IN" sz="1350" dirty="0">
              <a:solidFill>
                <a:prstClr val="black"/>
              </a:solidFill>
              <a:latin typeface="Cambria"/>
              <a:cs typeface="Cambria"/>
            </a:endParaRPr>
          </a:p>
          <a:p>
            <a:pPr>
              <a:spcBef>
                <a:spcPts val="23"/>
              </a:spcBef>
              <a:buFontTx/>
              <a:buAutoNum type="arabicPeriod"/>
            </a:pPr>
            <a:endParaRPr lang="en-IN" dirty="0">
              <a:solidFill>
                <a:prstClr val="black"/>
              </a:solidFill>
              <a:latin typeface="Times New Roman"/>
              <a:cs typeface="Times New Roman"/>
            </a:endParaRPr>
          </a:p>
          <a:p>
            <a:pPr marL="409575" indent="-342900">
              <a:buClr>
                <a:srgbClr val="9E3611"/>
              </a:buClr>
              <a:buFontTx/>
              <a:buAutoNum type="arabicPeriod"/>
              <a:tabLst>
                <a:tab pos="409099" algn="l"/>
                <a:tab pos="409575" algn="l"/>
              </a:tabLst>
            </a:pPr>
            <a:r>
              <a:rPr lang="en-IN" sz="1350" dirty="0">
                <a:solidFill>
                  <a:prstClr val="black"/>
                </a:solidFill>
                <a:latin typeface="Cambria"/>
                <a:cs typeface="Cambria"/>
              </a:rPr>
              <a:t>Dental </a:t>
            </a:r>
            <a:r>
              <a:rPr lang="en-IN" sz="1350" spc="-30" dirty="0">
                <a:solidFill>
                  <a:prstClr val="black"/>
                </a:solidFill>
                <a:latin typeface="Cambria"/>
                <a:cs typeface="Cambria"/>
              </a:rPr>
              <a:t>Anatomy, </a:t>
            </a:r>
            <a:r>
              <a:rPr lang="en-IN" sz="1350" spc="-8" dirty="0">
                <a:solidFill>
                  <a:prstClr val="black"/>
                </a:solidFill>
                <a:latin typeface="Cambria"/>
                <a:cs typeface="Cambria"/>
              </a:rPr>
              <a:t>Physiology </a:t>
            </a:r>
            <a:r>
              <a:rPr lang="en-IN" sz="1350" dirty="0">
                <a:solidFill>
                  <a:prstClr val="black"/>
                </a:solidFill>
                <a:latin typeface="Cambria"/>
                <a:cs typeface="Cambria"/>
              </a:rPr>
              <a:t>&amp; </a:t>
            </a:r>
            <a:r>
              <a:rPr lang="en-IN" sz="1350" spc="-4" dirty="0">
                <a:solidFill>
                  <a:prstClr val="black"/>
                </a:solidFill>
                <a:latin typeface="Cambria"/>
                <a:cs typeface="Cambria"/>
              </a:rPr>
              <a:t>Occlusion </a:t>
            </a:r>
            <a:r>
              <a:rPr lang="en-IN" sz="1350" dirty="0">
                <a:solidFill>
                  <a:prstClr val="black"/>
                </a:solidFill>
                <a:latin typeface="Cambria"/>
                <a:cs typeface="Cambria"/>
              </a:rPr>
              <a:t>– </a:t>
            </a:r>
            <a:r>
              <a:rPr lang="en-IN" sz="1350" spc="-4" dirty="0">
                <a:solidFill>
                  <a:srgbClr val="0070C0"/>
                </a:solidFill>
                <a:latin typeface="Cambria"/>
                <a:cs typeface="Cambria"/>
              </a:rPr>
              <a:t>Wheeler’s </a:t>
            </a:r>
            <a:r>
              <a:rPr lang="en-IN" sz="1350" spc="-4" dirty="0">
                <a:solidFill>
                  <a:prstClr val="black"/>
                </a:solidFill>
                <a:latin typeface="Cambria"/>
                <a:cs typeface="Cambria"/>
              </a:rPr>
              <a:t>(9</a:t>
            </a:r>
            <a:r>
              <a:rPr lang="en-IN" sz="1350" spc="-5" baseline="24305" dirty="0">
                <a:solidFill>
                  <a:prstClr val="black"/>
                </a:solidFill>
                <a:latin typeface="Cambria"/>
                <a:cs typeface="Cambria"/>
              </a:rPr>
              <a:t>th</a:t>
            </a:r>
            <a:r>
              <a:rPr lang="en-IN" sz="1350" spc="236" baseline="24305" dirty="0">
                <a:solidFill>
                  <a:prstClr val="black"/>
                </a:solidFill>
                <a:latin typeface="Cambria"/>
                <a:cs typeface="Cambria"/>
              </a:rPr>
              <a:t> </a:t>
            </a:r>
            <a:r>
              <a:rPr lang="en-IN" sz="1350" spc="-4" dirty="0">
                <a:solidFill>
                  <a:prstClr val="black"/>
                </a:solidFill>
                <a:latin typeface="Cambria"/>
                <a:cs typeface="Cambria"/>
              </a:rPr>
              <a:t>Edition)</a:t>
            </a:r>
            <a:endParaRPr lang="en-IN" sz="1350" dirty="0">
              <a:solidFill>
                <a:prstClr val="black"/>
              </a:solidFill>
              <a:latin typeface="Cambria"/>
              <a:cs typeface="Cambria"/>
            </a:endParaRPr>
          </a:p>
          <a:p>
            <a:pPr marL="409099" marR="973931" indent="-342900">
              <a:lnSpc>
                <a:spcPct val="120800"/>
              </a:lnSpc>
              <a:spcBef>
                <a:spcPts val="656"/>
              </a:spcBef>
              <a:buClr>
                <a:srgbClr val="9E3611"/>
              </a:buClr>
              <a:buFontTx/>
              <a:buAutoNum type="arabicPeriod"/>
              <a:tabLst>
                <a:tab pos="409099" algn="l"/>
                <a:tab pos="409575" algn="l"/>
              </a:tabLst>
            </a:pPr>
            <a:r>
              <a:rPr lang="en-IN" sz="1350" spc="-4" dirty="0">
                <a:solidFill>
                  <a:prstClr val="black"/>
                </a:solidFill>
                <a:latin typeface="Times New Roman"/>
                <a:cs typeface="Times New Roman"/>
              </a:rPr>
              <a:t>Optimizing </a:t>
            </a:r>
            <a:r>
              <a:rPr lang="en-IN" sz="1350" dirty="0">
                <a:solidFill>
                  <a:prstClr val="black"/>
                </a:solidFill>
                <a:latin typeface="Times New Roman"/>
                <a:cs typeface="Times New Roman"/>
              </a:rPr>
              <a:t>tooth </a:t>
            </a:r>
            <a:r>
              <a:rPr lang="en-IN" sz="1350" spc="-4" dirty="0">
                <a:solidFill>
                  <a:prstClr val="black"/>
                </a:solidFill>
                <a:latin typeface="Times New Roman"/>
                <a:cs typeface="Times New Roman"/>
              </a:rPr>
              <a:t>form </a:t>
            </a:r>
            <a:r>
              <a:rPr lang="en-IN" sz="1350" dirty="0">
                <a:solidFill>
                  <a:prstClr val="black"/>
                </a:solidFill>
                <a:latin typeface="Times New Roman"/>
                <a:cs typeface="Times New Roman"/>
              </a:rPr>
              <a:t>with direct posterior </a:t>
            </a:r>
            <a:r>
              <a:rPr lang="en-IN" sz="1350" spc="-4" dirty="0">
                <a:solidFill>
                  <a:prstClr val="black"/>
                </a:solidFill>
                <a:latin typeface="Times New Roman"/>
                <a:cs typeface="Times New Roman"/>
              </a:rPr>
              <a:t>composite restorations </a:t>
            </a:r>
            <a:r>
              <a:rPr lang="en-IN" sz="1350" spc="-4" dirty="0">
                <a:solidFill>
                  <a:srgbClr val="0070C0"/>
                </a:solidFill>
                <a:latin typeface="Times New Roman"/>
                <a:cs typeface="Times New Roman"/>
              </a:rPr>
              <a:t> JCD </a:t>
            </a:r>
            <a:r>
              <a:rPr lang="en-IN" sz="1350" spc="-4" dirty="0">
                <a:solidFill>
                  <a:srgbClr val="0070C0"/>
                </a:solidFill>
                <a:latin typeface="Cambria"/>
                <a:cs typeface="Cambria"/>
              </a:rPr>
              <a:t>Oct-Dec </a:t>
            </a:r>
            <a:r>
              <a:rPr lang="en-IN" sz="1350" dirty="0">
                <a:solidFill>
                  <a:srgbClr val="0070C0"/>
                </a:solidFill>
                <a:latin typeface="Cambria"/>
                <a:cs typeface="Cambria"/>
              </a:rPr>
              <a:t>2011 </a:t>
            </a:r>
            <a:r>
              <a:rPr lang="en-IN" sz="1350" dirty="0">
                <a:solidFill>
                  <a:prstClr val="black"/>
                </a:solidFill>
                <a:latin typeface="Cambria"/>
                <a:cs typeface="Cambria"/>
              </a:rPr>
              <a:t>| </a:t>
            </a:r>
            <a:r>
              <a:rPr lang="en-IN" sz="1350" spc="-45" dirty="0">
                <a:solidFill>
                  <a:prstClr val="black"/>
                </a:solidFill>
                <a:latin typeface="Cambria"/>
                <a:cs typeface="Cambria"/>
              </a:rPr>
              <a:t>Vol </a:t>
            </a:r>
            <a:r>
              <a:rPr lang="en-IN" sz="1350" dirty="0">
                <a:solidFill>
                  <a:prstClr val="black"/>
                </a:solidFill>
                <a:latin typeface="Cambria"/>
                <a:cs typeface="Cambria"/>
              </a:rPr>
              <a:t>14 | </a:t>
            </a:r>
            <a:r>
              <a:rPr lang="en-IN" sz="1350" spc="-4" dirty="0">
                <a:solidFill>
                  <a:prstClr val="black"/>
                </a:solidFill>
                <a:latin typeface="Cambria"/>
                <a:cs typeface="Cambria"/>
              </a:rPr>
              <a:t>Issue</a:t>
            </a:r>
            <a:r>
              <a:rPr lang="en-IN" sz="1350" spc="19" dirty="0">
                <a:solidFill>
                  <a:prstClr val="black"/>
                </a:solidFill>
                <a:latin typeface="Cambria"/>
                <a:cs typeface="Cambria"/>
              </a:rPr>
              <a:t> </a:t>
            </a:r>
            <a:r>
              <a:rPr lang="en-IN" sz="1350" dirty="0">
                <a:solidFill>
                  <a:prstClr val="black"/>
                </a:solidFill>
                <a:latin typeface="Cambria"/>
                <a:cs typeface="Cambria"/>
              </a:rPr>
              <a:t>4</a:t>
            </a:r>
          </a:p>
        </p:txBody>
      </p:sp>
    </p:spTree>
    <p:extLst>
      <p:ext uri="{BB962C8B-B14F-4D97-AF65-F5344CB8AC3E}">
        <p14:creationId xmlns:p14="http://schemas.microsoft.com/office/powerpoint/2010/main" val="241667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287" y="2983975"/>
            <a:ext cx="8041440" cy="1082006"/>
          </a:xfrm>
        </p:spPr>
        <p:txBody>
          <a:bodyPr/>
          <a:lstStyle/>
          <a:p>
            <a:r>
              <a:rPr lang="en-US" dirty="0"/>
              <a:t>THANK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normAutofit/>
          </a:bodyPr>
          <a:lstStyle/>
          <a:p>
            <a:r>
              <a:rPr lang="en-US" sz="2200" dirty="0">
                <a:latin typeface="Times New Roman" pitchFamily="18" charset="0"/>
                <a:cs typeface="Times New Roman" pitchFamily="18" charset="0"/>
              </a:rPr>
              <a:t>Selection of irrigants</a:t>
            </a:r>
          </a:p>
          <a:p>
            <a:r>
              <a:rPr lang="en-US" sz="2200" dirty="0">
                <a:latin typeface="Times New Roman" pitchFamily="18" charset="0"/>
                <a:cs typeface="Times New Roman" pitchFamily="18" charset="0"/>
              </a:rPr>
              <a:t>New modalities of irrigation</a:t>
            </a:r>
          </a:p>
          <a:p>
            <a:r>
              <a:rPr lang="en-US" sz="2200" dirty="0">
                <a:latin typeface="Times New Roman" pitchFamily="18" charset="0"/>
                <a:cs typeface="Times New Roman" pitchFamily="18" charset="0"/>
              </a:rPr>
              <a:t>Summary</a:t>
            </a:r>
            <a:endParaRPr lang="en-SG"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Conclusion</a:t>
            </a:r>
            <a:endParaRPr lang="en-SG" sz="2200" dirty="0">
              <a:latin typeface="Times New Roman" pitchFamily="18" charset="0"/>
              <a:cs typeface="Times New Roman" pitchFamily="18" charset="0"/>
            </a:endParaRPr>
          </a:p>
          <a:p>
            <a:r>
              <a:rPr lang="en-US" sz="2400" dirty="0">
                <a:latin typeface="Times New Roman" pitchFamily="18" charset="0"/>
                <a:cs typeface="Times New Roman" pitchFamily="18" charset="0"/>
              </a:rPr>
              <a:t>References</a:t>
            </a:r>
            <a:endParaRPr lang="en-SG" sz="2400" dirty="0">
              <a:latin typeface="Times New Roman" pitchFamily="18" charset="0"/>
              <a:cs typeface="Times New Roman" pitchFamily="18" charset="0"/>
            </a:endParaRPr>
          </a:p>
        </p:txBody>
      </p:sp>
    </p:spTree>
    <p:extLst>
      <p:ext uri="{BB962C8B-B14F-4D97-AF65-F5344CB8AC3E}">
        <p14:creationId xmlns:p14="http://schemas.microsoft.com/office/powerpoint/2010/main" val="138247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97768"/>
            <a:ext cx="8229600" cy="1143000"/>
          </a:xfrm>
        </p:spPr>
        <p:txBody>
          <a:bodyPr/>
          <a:lstStyle/>
          <a:p>
            <a:r>
              <a:rPr lang="en-US" b="1" dirty="0">
                <a:solidFill>
                  <a:schemeClr val="tx1"/>
                </a:solidFill>
                <a:latin typeface="Calibri" pitchFamily="34" charset="0"/>
              </a:rPr>
              <a:t>     </a:t>
            </a:r>
            <a:r>
              <a:rPr lang="en-US" sz="4000" dirty="0">
                <a:solidFill>
                  <a:schemeClr val="tx1"/>
                </a:solidFill>
              </a:rPr>
              <a:t>IODINE</a:t>
            </a:r>
            <a:r>
              <a:rPr lang="en-US" sz="4000" dirty="0">
                <a:solidFill>
                  <a:schemeClr val="tx1"/>
                </a:solidFill>
                <a:latin typeface="Calibri" pitchFamily="34" charset="0"/>
              </a:rPr>
              <a:t> </a:t>
            </a:r>
            <a:r>
              <a:rPr lang="en-US" sz="4000" dirty="0">
                <a:solidFill>
                  <a:schemeClr val="tx1"/>
                </a:solidFill>
              </a:rPr>
              <a:t>COMPOUNDS</a:t>
            </a:r>
            <a:endParaRPr lang="en-SG" sz="4000"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2307001"/>
              </p:ext>
            </p:extLst>
          </p:nvPr>
        </p:nvGraphicFramePr>
        <p:xfrm>
          <a:off x="457200" y="1268760"/>
          <a:ext cx="84582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8291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539552" y="2060849"/>
            <a:ext cx="8064896" cy="2736304"/>
          </a:xfrm>
        </p:spPr>
        <p:style>
          <a:lnRef idx="2">
            <a:schemeClr val="accent5"/>
          </a:lnRef>
          <a:fillRef idx="1">
            <a:schemeClr val="lt1"/>
          </a:fillRef>
          <a:effectRef idx="0">
            <a:schemeClr val="accent5"/>
          </a:effectRef>
          <a:fontRef idx="minor">
            <a:schemeClr val="dk1"/>
          </a:fontRef>
        </p:style>
        <p:txBody>
          <a:bodyPr/>
          <a:lstStyle/>
          <a:p>
            <a:r>
              <a:rPr lang="en-US" dirty="0"/>
              <a:t>can penetrate into microorganisms &amp; attacks cell molecules such as proteins, nucleotides &amp; fatty acids, resulting in cell death.</a:t>
            </a:r>
          </a:p>
          <a:p>
            <a:r>
              <a:rPr lang="en-US" dirty="0"/>
              <a:t>kills a wide spectrum of microorganisms found in root canals.</a:t>
            </a:r>
          </a:p>
          <a:p>
            <a:r>
              <a:rPr lang="en-US" dirty="0"/>
              <a:t> Iodine compounds are bactericidal, fungicidal &amp; </a:t>
            </a:r>
            <a:r>
              <a:rPr lang="en-US" dirty="0" err="1"/>
              <a:t>virucidal</a:t>
            </a:r>
            <a:r>
              <a:rPr lang="en-US" dirty="0"/>
              <a:t>.</a:t>
            </a:r>
            <a:endParaRPr lang="en-IN" dirty="0"/>
          </a:p>
        </p:txBody>
      </p:sp>
    </p:spTree>
    <p:extLst>
      <p:ext uri="{BB962C8B-B14F-4D97-AF65-F5344CB8AC3E}">
        <p14:creationId xmlns:p14="http://schemas.microsoft.com/office/powerpoint/2010/main" val="2393336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1"/>
                </a:solidFill>
              </a:rPr>
              <a:t>Properties</a:t>
            </a:r>
            <a:br>
              <a:rPr lang="en-SG" sz="4400" dirty="0">
                <a:solidFill>
                  <a:schemeClr val="tx1"/>
                </a:solidFill>
              </a:rPr>
            </a:br>
            <a:endParaRPr lang="en-IN" sz="4400" dirty="0">
              <a:solidFill>
                <a:schemeClr val="tx1"/>
              </a:solidFill>
            </a:endParaRPr>
          </a:p>
        </p:txBody>
      </p:sp>
      <p:sp>
        <p:nvSpPr>
          <p:cNvPr id="3" name="Content Placeholder 2"/>
          <p:cNvSpPr>
            <a:spLocks noGrp="1"/>
          </p:cNvSpPr>
          <p:nvPr>
            <p:ph idx="1"/>
          </p:nvPr>
        </p:nvSpPr>
        <p:spPr>
          <a:xfrm>
            <a:off x="838200" y="1268760"/>
            <a:ext cx="7467600" cy="3951337"/>
          </a:xfrm>
        </p:spPr>
        <p:txBody>
          <a:bodyPr>
            <a:noAutofit/>
          </a:bodyPr>
          <a:lstStyle/>
          <a:p>
            <a:pPr>
              <a:lnSpc>
                <a:spcPct val="110000"/>
              </a:lnSpc>
            </a:pPr>
            <a:r>
              <a:rPr lang="en-US" b="1" dirty="0"/>
              <a:t>	</a:t>
            </a:r>
            <a:r>
              <a:rPr lang="en-IN" dirty="0">
                <a:solidFill>
                  <a:schemeClr val="tx1"/>
                </a:solidFill>
              </a:rPr>
              <a:t>Aqueous iodine solutions are rather unstable; in solution, several iodine species are present with molecular iodine being mostly responsible for the antimicrobial activity.</a:t>
            </a:r>
          </a:p>
          <a:p>
            <a:pPr lvl="0">
              <a:lnSpc>
                <a:spcPct val="110000"/>
              </a:lnSpc>
            </a:pPr>
            <a:endParaRPr lang="en-IN" dirty="0">
              <a:solidFill>
                <a:schemeClr val="tx1"/>
              </a:solidFill>
            </a:endParaRPr>
          </a:p>
          <a:p>
            <a:pPr lvl="0">
              <a:lnSpc>
                <a:spcPct val="110000"/>
              </a:lnSpc>
            </a:pPr>
            <a:r>
              <a:rPr lang="en-IN" dirty="0">
                <a:solidFill>
                  <a:schemeClr val="tx1"/>
                </a:solidFill>
              </a:rPr>
              <a:t>This was the reason for the development of </a:t>
            </a:r>
            <a:r>
              <a:rPr lang="en-IN" dirty="0" err="1">
                <a:solidFill>
                  <a:schemeClr val="tx1"/>
                </a:solidFill>
              </a:rPr>
              <a:t>Iodophors</a:t>
            </a:r>
            <a:r>
              <a:rPr lang="en-IN" dirty="0">
                <a:solidFill>
                  <a:schemeClr val="tx1"/>
                </a:solidFill>
              </a:rPr>
              <a:t> (iodine carriers): </a:t>
            </a:r>
            <a:r>
              <a:rPr lang="en-IN" dirty="0" err="1">
                <a:solidFill>
                  <a:schemeClr val="tx1"/>
                </a:solidFill>
              </a:rPr>
              <a:t>povidone</a:t>
            </a:r>
            <a:r>
              <a:rPr lang="en-IN" dirty="0">
                <a:solidFill>
                  <a:schemeClr val="tx1"/>
                </a:solidFill>
              </a:rPr>
              <a:t> iodine and </a:t>
            </a:r>
            <a:r>
              <a:rPr lang="en-IN" dirty="0" err="1">
                <a:solidFill>
                  <a:schemeClr val="tx1"/>
                </a:solidFill>
              </a:rPr>
              <a:t>poloxamer</a:t>
            </a:r>
            <a:r>
              <a:rPr lang="en-IN" dirty="0">
                <a:solidFill>
                  <a:schemeClr val="tx1"/>
                </a:solidFill>
              </a:rPr>
              <a:t> iodine.</a:t>
            </a:r>
          </a:p>
          <a:p>
            <a:pPr lvl="0">
              <a:lnSpc>
                <a:spcPct val="110000"/>
              </a:lnSpc>
            </a:pPr>
            <a:endParaRPr lang="en-IN" dirty="0">
              <a:solidFill>
                <a:schemeClr val="tx1"/>
              </a:solidFill>
            </a:endParaRPr>
          </a:p>
          <a:p>
            <a:pPr lvl="0">
              <a:lnSpc>
                <a:spcPct val="110000"/>
              </a:lnSpc>
            </a:pPr>
            <a:r>
              <a:rPr lang="en-IN" dirty="0">
                <a:solidFill>
                  <a:schemeClr val="tx1"/>
                </a:solidFill>
              </a:rPr>
              <a:t> </a:t>
            </a:r>
            <a:r>
              <a:rPr lang="en-IN" dirty="0" err="1">
                <a:solidFill>
                  <a:schemeClr val="tx1"/>
                </a:solidFill>
              </a:rPr>
              <a:t>Iodophors</a:t>
            </a:r>
            <a:r>
              <a:rPr lang="en-IN" dirty="0">
                <a:solidFill>
                  <a:schemeClr val="tx1"/>
                </a:solidFill>
              </a:rPr>
              <a:t> are complexes of iodine and a solubilising agent or carrier, which acts as a reservoir of the active ‘free’ iodine. </a:t>
            </a:r>
          </a:p>
        </p:txBody>
      </p:sp>
    </p:spTree>
    <p:extLst>
      <p:ext uri="{BB962C8B-B14F-4D97-AF65-F5344CB8AC3E}">
        <p14:creationId xmlns:p14="http://schemas.microsoft.com/office/powerpoint/2010/main" val="888656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Mechanism of action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49579708"/>
              </p:ext>
            </p:extLst>
          </p:nvPr>
        </p:nvGraphicFramePr>
        <p:xfrm>
          <a:off x="838200" y="2060848"/>
          <a:ext cx="7694240" cy="3928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73065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475</TotalTime>
  <Words>2414</Words>
  <Application>Microsoft Office PowerPoint</Application>
  <PresentationFormat>On-screen Show (4:3)</PresentationFormat>
  <Paragraphs>202</Paragraphs>
  <Slides>41</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Book Antiqua</vt:lpstr>
      <vt:lpstr>Calibri</vt:lpstr>
      <vt:lpstr>Cambria</vt:lpstr>
      <vt:lpstr>Rage Italic</vt:lpstr>
      <vt:lpstr>Times New Roman</vt:lpstr>
      <vt:lpstr>Sketchbook</vt:lpstr>
      <vt:lpstr>PowerPoint Presentation</vt:lpstr>
      <vt:lpstr>Specific learning Objectives </vt:lpstr>
      <vt:lpstr>   Contents</vt:lpstr>
      <vt:lpstr>PowerPoint Presentation</vt:lpstr>
      <vt:lpstr>PowerPoint Presentation</vt:lpstr>
      <vt:lpstr>     IODINE COMPOUNDS</vt:lpstr>
      <vt:lpstr>PowerPoint Presentation</vt:lpstr>
      <vt:lpstr>Properties </vt:lpstr>
      <vt:lpstr>Mechanism of action </vt:lpstr>
      <vt:lpstr>PowerPoint Presentation</vt:lpstr>
      <vt:lpstr> Effect on microbial flora  </vt:lpstr>
      <vt:lpstr>PowerPoint Presentation</vt:lpstr>
      <vt:lpstr>PowerPoint Presentation</vt:lpstr>
      <vt:lpstr>Disadvantages</vt:lpstr>
      <vt:lpstr>PowerPoint Presentation</vt:lpstr>
      <vt:lpstr>Chelating agent</vt:lpstr>
      <vt:lpstr>PowerPoint Presentation</vt:lpstr>
      <vt:lpstr>Ethylene diamine tetra acetic acid (EDTA)</vt:lpstr>
      <vt:lpstr>Ethylene diamine tetra acetic acid (EDTA)</vt:lpstr>
      <vt:lpstr>PowerPoint Presentation</vt:lpstr>
      <vt:lpstr>PowerPoint Presentation</vt:lpstr>
      <vt:lpstr>PowerPoint Presentation</vt:lpstr>
      <vt:lpstr>PowerPoint Presentation</vt:lpstr>
      <vt:lpstr>Liquid chelators</vt:lpstr>
      <vt:lpstr>PowerPoint Presentation</vt:lpstr>
      <vt:lpstr>PowerPoint Presentation</vt:lpstr>
      <vt:lpstr>PowerPoint Presentation</vt:lpstr>
      <vt:lpstr>Paste chelators</vt:lpstr>
      <vt:lpstr>PowerPoint Presentation</vt:lpstr>
      <vt:lpstr>PowerPoint Presentation</vt:lpstr>
      <vt:lpstr>PowerPoint Presentation</vt:lpstr>
      <vt:lpstr>PowerPoint Presentation</vt:lpstr>
      <vt:lpstr>Mechanism of action </vt:lpstr>
      <vt:lpstr>PowerPoint Presentation</vt:lpstr>
      <vt:lpstr>PowerPoint Presentation</vt:lpstr>
      <vt:lpstr>Effect on microbial flora </vt:lpstr>
      <vt:lpstr>PowerPoint Presentation</vt:lpstr>
      <vt:lpstr>TAKE HOME MESSEGE  </vt:lpstr>
      <vt:lpstr>Questions 1. Write a short note on chelators. 2. EDTA as irrigant.  3.  Explain mechanism of action of iodine as irrigant.  </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IRRIGANTS AND IRRIGATION</dc:title>
  <dc:creator>Shraddha Nahar</dc:creator>
  <cp:lastModifiedBy>Monika Vidhani</cp:lastModifiedBy>
  <cp:revision>18</cp:revision>
  <dcterms:created xsi:type="dcterms:W3CDTF">2020-05-18T15:35:13Z</dcterms:created>
  <dcterms:modified xsi:type="dcterms:W3CDTF">2023-04-18T10:29:09Z</dcterms:modified>
</cp:coreProperties>
</file>